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handoutMasterIdLst>
    <p:handoutMasterId r:id="rId16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75" r:id="rId35"/>
    <p:sldId id="377" r:id="rId36"/>
    <p:sldId id="289" r:id="rId37"/>
    <p:sldId id="290" r:id="rId38"/>
    <p:sldId id="376" r:id="rId39"/>
    <p:sldId id="291" r:id="rId40"/>
    <p:sldId id="379" r:id="rId41"/>
    <p:sldId id="378" r:id="rId42"/>
    <p:sldId id="380" r:id="rId43"/>
    <p:sldId id="382" r:id="rId44"/>
    <p:sldId id="381" r:id="rId45"/>
    <p:sldId id="292" r:id="rId46"/>
    <p:sldId id="383" r:id="rId47"/>
    <p:sldId id="384" r:id="rId48"/>
    <p:sldId id="389" r:id="rId49"/>
    <p:sldId id="390" r:id="rId50"/>
    <p:sldId id="385" r:id="rId51"/>
    <p:sldId id="391" r:id="rId52"/>
    <p:sldId id="392" r:id="rId53"/>
    <p:sldId id="386" r:id="rId54"/>
    <p:sldId id="393" r:id="rId55"/>
    <p:sldId id="387" r:id="rId56"/>
    <p:sldId id="394" r:id="rId57"/>
    <p:sldId id="395" r:id="rId58"/>
    <p:sldId id="396" r:id="rId59"/>
    <p:sldId id="397" r:id="rId60"/>
    <p:sldId id="388" r:id="rId61"/>
    <p:sldId id="399" r:id="rId62"/>
    <p:sldId id="293" r:id="rId63"/>
    <p:sldId id="398" r:id="rId64"/>
    <p:sldId id="294" r:id="rId65"/>
    <p:sldId id="295" r:id="rId66"/>
    <p:sldId id="296" r:id="rId67"/>
    <p:sldId id="400" r:id="rId68"/>
    <p:sldId id="298" r:id="rId69"/>
    <p:sldId id="401" r:id="rId70"/>
    <p:sldId id="300" r:id="rId71"/>
    <p:sldId id="402" r:id="rId72"/>
    <p:sldId id="302" r:id="rId73"/>
    <p:sldId id="303" r:id="rId74"/>
    <p:sldId id="304" r:id="rId75"/>
    <p:sldId id="403" r:id="rId76"/>
    <p:sldId id="305" r:id="rId77"/>
    <p:sldId id="306" r:id="rId78"/>
    <p:sldId id="405" r:id="rId79"/>
    <p:sldId id="404" r:id="rId80"/>
    <p:sldId id="307" r:id="rId81"/>
    <p:sldId id="406" r:id="rId82"/>
    <p:sldId id="407" r:id="rId83"/>
    <p:sldId id="308" r:id="rId84"/>
    <p:sldId id="410" r:id="rId85"/>
    <p:sldId id="408" r:id="rId86"/>
    <p:sldId id="409" r:id="rId87"/>
    <p:sldId id="411" r:id="rId88"/>
    <p:sldId id="309" r:id="rId89"/>
    <p:sldId id="412" r:id="rId90"/>
    <p:sldId id="417" r:id="rId91"/>
    <p:sldId id="413" r:id="rId92"/>
    <p:sldId id="418" r:id="rId93"/>
    <p:sldId id="414" r:id="rId94"/>
    <p:sldId id="419" r:id="rId95"/>
    <p:sldId id="415" r:id="rId96"/>
    <p:sldId id="416" r:id="rId97"/>
    <p:sldId id="310" r:id="rId98"/>
    <p:sldId id="311" r:id="rId99"/>
    <p:sldId id="312" r:id="rId100"/>
    <p:sldId id="313" r:id="rId101"/>
    <p:sldId id="314" r:id="rId102"/>
    <p:sldId id="315" r:id="rId103"/>
    <p:sldId id="316" r:id="rId104"/>
    <p:sldId id="317" r:id="rId105"/>
    <p:sldId id="318" r:id="rId106"/>
    <p:sldId id="319" r:id="rId107"/>
    <p:sldId id="320" r:id="rId108"/>
    <p:sldId id="321" r:id="rId109"/>
    <p:sldId id="322" r:id="rId110"/>
    <p:sldId id="323" r:id="rId111"/>
    <p:sldId id="324" r:id="rId112"/>
    <p:sldId id="325" r:id="rId113"/>
    <p:sldId id="326" r:id="rId114"/>
    <p:sldId id="327" r:id="rId115"/>
    <p:sldId id="328" r:id="rId116"/>
    <p:sldId id="329" r:id="rId117"/>
    <p:sldId id="330" r:id="rId118"/>
    <p:sldId id="331" r:id="rId119"/>
    <p:sldId id="332" r:id="rId120"/>
    <p:sldId id="333" r:id="rId121"/>
    <p:sldId id="334" r:id="rId122"/>
    <p:sldId id="335" r:id="rId123"/>
    <p:sldId id="336" r:id="rId124"/>
    <p:sldId id="337" r:id="rId125"/>
    <p:sldId id="338" r:id="rId126"/>
    <p:sldId id="339" r:id="rId127"/>
    <p:sldId id="340" r:id="rId128"/>
    <p:sldId id="341" r:id="rId129"/>
    <p:sldId id="342" r:id="rId130"/>
    <p:sldId id="343" r:id="rId131"/>
    <p:sldId id="344" r:id="rId132"/>
    <p:sldId id="345" r:id="rId133"/>
    <p:sldId id="346" r:id="rId134"/>
    <p:sldId id="347" r:id="rId135"/>
    <p:sldId id="348" r:id="rId136"/>
    <p:sldId id="349" r:id="rId137"/>
    <p:sldId id="350" r:id="rId138"/>
    <p:sldId id="352" r:id="rId139"/>
    <p:sldId id="354" r:id="rId140"/>
    <p:sldId id="356" r:id="rId141"/>
    <p:sldId id="358" r:id="rId142"/>
    <p:sldId id="359" r:id="rId143"/>
    <p:sldId id="360" r:id="rId144"/>
    <p:sldId id="361" r:id="rId145"/>
    <p:sldId id="362" r:id="rId146"/>
    <p:sldId id="363" r:id="rId147"/>
    <p:sldId id="364" r:id="rId148"/>
    <p:sldId id="365" r:id="rId149"/>
    <p:sldId id="366" r:id="rId150"/>
    <p:sldId id="367" r:id="rId151"/>
    <p:sldId id="368" r:id="rId152"/>
    <p:sldId id="369" r:id="rId153"/>
    <p:sldId id="370" r:id="rId154"/>
    <p:sldId id="371" r:id="rId155"/>
    <p:sldId id="372" r:id="rId156"/>
    <p:sldId id="373" r:id="rId157"/>
    <p:sldId id="374"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90ECB2-563D-4945-807B-AB7D53E64188}">
          <p14:sldIdLst>
            <p14:sldId id="256"/>
            <p14:sldId id="257"/>
          </p14:sldIdLst>
        </p14:section>
        <p14:section name="Intro" id="{6931A40A-C110-4261-921F-A189374F0F22}">
          <p14:sldIdLst>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375"/>
            <p14:sldId id="377"/>
            <p14:sldId id="289"/>
            <p14:sldId id="290"/>
            <p14:sldId id="376"/>
            <p14:sldId id="291"/>
            <p14:sldId id="379"/>
            <p14:sldId id="378"/>
            <p14:sldId id="380"/>
            <p14:sldId id="382"/>
            <p14:sldId id="381"/>
            <p14:sldId id="292"/>
            <p14:sldId id="383"/>
            <p14:sldId id="384"/>
            <p14:sldId id="389"/>
            <p14:sldId id="390"/>
            <p14:sldId id="385"/>
            <p14:sldId id="391"/>
            <p14:sldId id="392"/>
            <p14:sldId id="386"/>
            <p14:sldId id="393"/>
            <p14:sldId id="387"/>
            <p14:sldId id="394"/>
            <p14:sldId id="395"/>
            <p14:sldId id="396"/>
            <p14:sldId id="397"/>
            <p14:sldId id="388"/>
            <p14:sldId id="399"/>
            <p14:sldId id="293"/>
            <p14:sldId id="398"/>
          </p14:sldIdLst>
        </p14:section>
        <p14:section name="DB First: Entity Relationships" id="{E5AED611-8A49-44B1-AFEF-AD87D334073C}">
          <p14:sldIdLst>
            <p14:sldId id="294"/>
            <p14:sldId id="295"/>
            <p14:sldId id="296"/>
            <p14:sldId id="400"/>
            <p14:sldId id="298"/>
            <p14:sldId id="401"/>
            <p14:sldId id="300"/>
            <p14:sldId id="402"/>
            <p14:sldId id="302"/>
            <p14:sldId id="303"/>
            <p14:sldId id="304"/>
            <p14:sldId id="403"/>
            <p14:sldId id="305"/>
            <p14:sldId id="306"/>
            <p14:sldId id="405"/>
            <p14:sldId id="404"/>
            <p14:sldId id="307"/>
            <p14:sldId id="406"/>
            <p14:sldId id="407"/>
            <p14:sldId id="308"/>
            <p14:sldId id="410"/>
            <p14:sldId id="408"/>
            <p14:sldId id="409"/>
            <p14:sldId id="411"/>
            <p14:sldId id="309"/>
            <p14:sldId id="412"/>
            <p14:sldId id="417"/>
            <p14:sldId id="413"/>
            <p14:sldId id="418"/>
            <p14:sldId id="414"/>
            <p14:sldId id="419"/>
            <p14:sldId id="415"/>
            <p14:sldId id="416"/>
            <p14:sldId id="310"/>
          </p14:sldIdLst>
        </p14:section>
        <p14:section name="DB First: Model Validations" id="{598A68B5-86DB-4454-A4FE-F462F9B2BE32}">
          <p14:sldIdLst>
            <p14:sldId id="311"/>
          </p14:sldIdLst>
        </p14:section>
        <p14:section name="DB First: Inheritance Relationships" id="{4A41D636-06E5-4C58-B778-50FD78DC76CE}">
          <p14:sldIdLst>
            <p14:sldId id="312"/>
          </p14:sldIdLst>
        </p14:section>
        <p14:section name="DB First: Views, SP &amp; Functions" id="{09588EDE-661D-49FE-8630-F683F22E36B6}">
          <p14:sldIdLst>
            <p14:sldId id="313"/>
          </p14:sldIdLst>
        </p14:section>
        <p14:section name="CF: Domain Modeling &amp; ER" id="{EE91C598-A861-4984-8C3E-7210E727086E}">
          <p14:sldIdLst>
            <p14:sldId id="314"/>
            <p14:sldId id="315"/>
            <p14:sldId id="316"/>
            <p14:sldId id="317"/>
            <p14:sldId id="318"/>
            <p14:sldId id="319"/>
            <p14:sldId id="320"/>
            <p14:sldId id="321"/>
            <p14:sldId id="322"/>
            <p14:sldId id="323"/>
          </p14:sldIdLst>
        </p14:section>
        <p14:section name="CF: DB Creation &amp; Seeding Data" id="{B7D47E79-4F88-4D4D-9C90-2951D640EF12}">
          <p14:sldIdLst>
            <p14:sldId id="324"/>
            <p14:sldId id="325"/>
            <p14:sldId id="326"/>
            <p14:sldId id="327"/>
            <p14:sldId id="328"/>
            <p14:sldId id="329"/>
            <p14:sldId id="330"/>
            <p14:sldId id="331"/>
            <p14:sldId id="332"/>
            <p14:sldId id="333"/>
            <p14:sldId id="334"/>
            <p14:sldId id="335"/>
            <p14:sldId id="336"/>
            <p14:sldId id="337"/>
            <p14:sldId id="338"/>
            <p14:sldId id="339"/>
            <p14:sldId id="340"/>
          </p14:sldIdLst>
        </p14:section>
        <p14:section name="Querying EDM: Linq to Entities" id="{FDB4ABE5-619E-4282-8F42-7A5759A26D3D}">
          <p14:sldIdLst>
            <p14:sldId id="341"/>
            <p14:sldId id="342"/>
            <p14:sldId id="343"/>
            <p14:sldId id="344"/>
            <p14:sldId id="345"/>
            <p14:sldId id="346"/>
            <p14:sldId id="347"/>
            <p14:sldId id="348"/>
            <p14:sldId id="349"/>
          </p14:sldIdLst>
        </p14:section>
        <p14:section name="Querying Object Mode: ESql" id="{7AAD0EBB-5914-46EA-AC8D-E689390AB27B}">
          <p14:sldIdLst>
            <p14:sldId id="350"/>
          </p14:sldIdLst>
        </p14:section>
        <p14:section name="Concurrency" id="{BAE8EE57-639E-4098-B13A-17BA15EDFCE3}">
          <p14:sldIdLst>
            <p14:sldId id="352"/>
          </p14:sldIdLst>
        </p14:section>
        <p14:section name="Transactions" id="{4CD0AA77-493A-4D94-819C-3C50256723AF}">
          <p14:sldIdLst>
            <p14:sldId id="354"/>
          </p14:sldIdLst>
        </p14:section>
        <p14:section name="Impl Blogging Platform" id="{7CFDFAD7-5846-410B-A92A-04B2198050FB}">
          <p14:sldIdLst>
            <p14:sldId id="356"/>
          </p14:sldIdLst>
        </p14:section>
        <p14:section name="Appendix Section" id="{DFDD467D-7322-437D-B85D-C29104795041}">
          <p14:sldIdLst>
            <p14:sldId id="358"/>
            <p14:sldId id="359"/>
            <p14:sldId id="360"/>
            <p14:sldId id="361"/>
            <p14:sldId id="362"/>
            <p14:sldId id="363"/>
            <p14:sldId id="364"/>
            <p14:sldId id="365"/>
            <p14:sldId id="366"/>
            <p14:sldId id="367"/>
            <p14:sldId id="368"/>
            <p14:sldId id="369"/>
            <p14:sldId id="370"/>
            <p14:sldId id="371"/>
            <p14:sldId id="372"/>
            <p14:sldId id="373"/>
            <p14:sldId id="3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110" d="100"/>
          <a:sy n="110" d="100"/>
        </p:scale>
        <p:origin x="360" y="102"/>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4/30/2018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4/30/2018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31"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23"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22"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14"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8"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fld id="{67994AD2-711B-412D-8C92-CF1BBB2DA9C7}" type="datetime1">
              <a:rPr lang="en-US" smtClean="0"/>
              <a:t>4/30/2018</a:t>
            </a:fld>
            <a:endParaRPr lang="en-US" dirty="0"/>
          </a:p>
        </p:txBody>
      </p:sp>
      <p:sp>
        <p:nvSpPr>
          <p:cNvPr id="14"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r>
              <a:rPr lang="en-US" dirty="0"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hyperlink" Target="http://semver.org/" TargetMode="Externa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Entity Framework 6</a:t>
            </a:r>
          </a:p>
        </p:txBody>
      </p:sp>
      <p:sp>
        <p:nvSpPr>
          <p:cNvPr id="3" name="Date Placeholder 2"/>
          <p:cNvSpPr>
            <a:spLocks noGrp="1"/>
          </p:cNvSpPr>
          <p:nvPr>
            <p:ph type="dt" sz="half" idx="2"/>
          </p:nvPr>
        </p:nvSpPr>
        <p:spPr/>
        <p:txBody>
          <a:bodyPr/>
          <a:lstStyle/>
          <a:p>
            <a:fld id="{AC6E2828-CDFD-445F-B348-B262078DE2E8}" type="datetime1">
              <a:rPr lang="en-US" smtClean="0"/>
              <a:t>4/30/2018</a:t>
            </a:fld>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2342814362"/>
              </p:ext>
            </p:extLst>
          </p:nvPr>
        </p:nvGraphicFramePr>
        <p:xfrm>
          <a:off x="7042665" y="34930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smtClean="0">
                          <a:solidFill>
                            <a:schemeClr val="dk1"/>
                          </a:solidFill>
                          <a:latin typeface="Gill Sans MT" panose="020B0502020104020203" pitchFamily="34" charset="0"/>
                          <a:ea typeface="+mn-ea"/>
                          <a:cs typeface="+mn-cs"/>
                        </a:rPr>
                        <a:t>15-Mar-18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30-Apr-18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27646591"/>
              </p:ext>
            </p:extLst>
          </p:nvPr>
        </p:nvGraphicFramePr>
        <p:xfrm>
          <a:off x="9502879" y="34930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Tree>
    <p:extLst>
      <p:ext uri="{BB962C8B-B14F-4D97-AF65-F5344CB8AC3E}">
        <p14:creationId xmlns:p14="http://schemas.microsoft.com/office/powerpoint/2010/main" val="3861789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DbContext Class</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DbContext is </a:t>
            </a:r>
            <a:r>
              <a:rPr lang="en-US" sz="2000" dirty="0"/>
              <a:t>very similar to the </a:t>
            </a:r>
            <a:r>
              <a:rPr lang="en-US" sz="2000" dirty="0">
                <a:solidFill>
                  <a:srgbClr val="FF0000"/>
                </a:solidFill>
              </a:rPr>
              <a:t>ObjectContext</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In </a:t>
            </a:r>
            <a:r>
              <a:rPr lang="en-US" sz="2000" dirty="0"/>
              <a:t>fact, the </a:t>
            </a:r>
            <a:r>
              <a:rPr lang="en-US" sz="2000" dirty="0">
                <a:solidFill>
                  <a:srgbClr val="FF0000"/>
                </a:solidFill>
              </a:rPr>
              <a:t>DbContext</a:t>
            </a:r>
            <a:r>
              <a:rPr lang="en-US" sz="2000" dirty="0"/>
              <a:t> </a:t>
            </a:r>
            <a:r>
              <a:rPr lang="en-US" sz="2000" dirty="0">
                <a:solidFill>
                  <a:srgbClr val="0070C0"/>
                </a:solidFill>
              </a:rPr>
              <a:t>class</a:t>
            </a:r>
            <a:r>
              <a:rPr lang="en-US" sz="2000" dirty="0"/>
              <a:t> is just a </a:t>
            </a:r>
            <a:r>
              <a:rPr lang="en-US" sz="2000" dirty="0">
                <a:solidFill>
                  <a:srgbClr val="FF0000"/>
                </a:solidFill>
              </a:rPr>
              <a:t>wrapper</a:t>
            </a:r>
            <a:r>
              <a:rPr lang="en-US" sz="2000" dirty="0"/>
              <a:t> on </a:t>
            </a:r>
            <a:r>
              <a:rPr lang="en-US" sz="2000" dirty="0">
                <a:solidFill>
                  <a:srgbClr val="FF0000"/>
                </a:solidFill>
              </a:rPr>
              <a:t>top</a:t>
            </a:r>
            <a:r>
              <a:rPr lang="en-US" sz="2000" dirty="0"/>
              <a:t> of the </a:t>
            </a:r>
            <a:r>
              <a:rPr lang="en-US" sz="2000" dirty="0">
                <a:solidFill>
                  <a:srgbClr val="FF0000"/>
                </a:solidFill>
              </a:rPr>
              <a:t>ObjectContext</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It </a:t>
            </a:r>
            <a:r>
              <a:rPr lang="en-US" sz="2000" dirty="0"/>
              <a:t>is a rather </a:t>
            </a:r>
            <a:r>
              <a:rPr lang="en-US" sz="2000" dirty="0">
                <a:solidFill>
                  <a:srgbClr val="0070C0"/>
                </a:solidFill>
              </a:rPr>
              <a:t>newer</a:t>
            </a:r>
            <a:r>
              <a:rPr lang="en-US" sz="2000" dirty="0">
                <a:solidFill>
                  <a:srgbClr val="FF0000"/>
                </a:solidFill>
              </a:rPr>
              <a:t> API</a:t>
            </a:r>
            <a:r>
              <a:rPr lang="en-US" sz="2000" dirty="0"/>
              <a:t>, and it provides a better API to manage database connections and perform CRUD </a:t>
            </a:r>
            <a:r>
              <a:rPr lang="en-US" sz="2000" dirty="0" smtClean="0"/>
              <a:t>operations.</a:t>
            </a:r>
          </a:p>
          <a:p>
            <a:pPr marL="457200">
              <a:buFont typeface="Wingdings" panose="05000000000000000000" pitchFamily="2" charset="2"/>
              <a:buChar char="§"/>
            </a:pPr>
            <a:r>
              <a:rPr lang="en-US" sz="2000" dirty="0" smtClean="0"/>
              <a:t>Since </a:t>
            </a:r>
            <a:r>
              <a:rPr lang="en-US" sz="2000" dirty="0"/>
              <a:t>DbContext is a better API, we will be using DbContext to perform all the database operations</a:t>
            </a:r>
            <a:r>
              <a:rPr lang="en-US" sz="2000" dirty="0" smtClean="0"/>
              <a:t>.</a:t>
            </a:r>
            <a:endParaRPr lang="en-US" sz="2000" dirty="0"/>
          </a:p>
        </p:txBody>
      </p:sp>
      <p:sp>
        <p:nvSpPr>
          <p:cNvPr id="4" name="Date Placeholder 3"/>
          <p:cNvSpPr>
            <a:spLocks noGrp="1"/>
          </p:cNvSpPr>
          <p:nvPr>
            <p:ph type="dt" sz="half" idx="2"/>
          </p:nvPr>
        </p:nvSpPr>
        <p:spPr/>
        <p:txBody>
          <a:bodyPr/>
          <a:lstStyle/>
          <a:p>
            <a:fld id="{7187810D-7CCB-4679-8C48-FD3F6EE2F2ED}"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a:t>
            </a:fld>
            <a:endParaRPr lang="en-US"/>
          </a:p>
        </p:txBody>
      </p:sp>
    </p:spTree>
    <p:extLst>
      <p:ext uri="{BB962C8B-B14F-4D97-AF65-F5344CB8AC3E}">
        <p14:creationId xmlns:p14="http://schemas.microsoft.com/office/powerpoint/2010/main" val="585319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EF DB </a:t>
            </a:r>
            <a:r>
              <a:rPr lang="en-US" dirty="0"/>
              <a:t>First – Using Views, Stored Procedures, and Functions</a:t>
            </a:r>
          </a:p>
        </p:txBody>
      </p:sp>
      <p:sp>
        <p:nvSpPr>
          <p:cNvPr id="4" name="Date Placeholder 3"/>
          <p:cNvSpPr>
            <a:spLocks noGrp="1"/>
          </p:cNvSpPr>
          <p:nvPr>
            <p:ph type="dt" sz="half" idx="2"/>
          </p:nvPr>
        </p:nvSpPr>
        <p:spPr/>
        <p:txBody>
          <a:bodyPr/>
          <a:lstStyle/>
          <a:p>
            <a:fld id="{048116AE-2625-43EE-9705-23918D002E24}"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100</a:t>
            </a:fld>
            <a:endParaRPr lang="en-US"/>
          </a:p>
        </p:txBody>
      </p:sp>
      <p:sp>
        <p:nvSpPr>
          <p:cNvPr id="10" name="Text Placeholder 9"/>
          <p:cNvSpPr>
            <a:spLocks noGrp="1"/>
          </p:cNvSpPr>
          <p:nvPr>
            <p:ph type="body" sz="quarter" idx="16"/>
          </p:nvPr>
        </p:nvSpPr>
        <p:spPr/>
        <p:txBody>
          <a:bodyPr/>
          <a:lstStyle/>
          <a:p>
            <a:r>
              <a:rPr lang="en-US" dirty="0" smtClean="0"/>
              <a:t>5</a:t>
            </a:r>
            <a:endParaRPr lang="en-US" dirty="0"/>
          </a:p>
        </p:txBody>
      </p:sp>
    </p:spTree>
    <p:extLst>
      <p:ext uri="{BB962C8B-B14F-4D97-AF65-F5344CB8AC3E}">
        <p14:creationId xmlns:p14="http://schemas.microsoft.com/office/powerpoint/2010/main" val="25917450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smtClean="0"/>
              <a:t>EF </a:t>
            </a:r>
            <a:r>
              <a:rPr lang="en-US" dirty="0"/>
              <a:t>Code First – Domain Modeling </a:t>
            </a:r>
            <a:r>
              <a:rPr lang="en-US" dirty="0" smtClean="0"/>
              <a:t>&amp; </a:t>
            </a:r>
            <a:r>
              <a:rPr lang="en-US" dirty="0"/>
              <a:t>Managing Entity Relationships</a:t>
            </a:r>
          </a:p>
        </p:txBody>
      </p:sp>
      <p:sp>
        <p:nvSpPr>
          <p:cNvPr id="6" name="Date Placeholder 5"/>
          <p:cNvSpPr>
            <a:spLocks noGrp="1"/>
          </p:cNvSpPr>
          <p:nvPr>
            <p:ph type="dt" sz="half" idx="2"/>
          </p:nvPr>
        </p:nvSpPr>
        <p:spPr/>
        <p:txBody>
          <a:bodyPr/>
          <a:lstStyle/>
          <a:p>
            <a:fld id="{231E7F2A-DEC1-45D0-9680-22FFCD7C480C}"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101</a:t>
            </a:fld>
            <a:endParaRPr lang="en-US"/>
          </a:p>
        </p:txBody>
      </p:sp>
      <p:sp>
        <p:nvSpPr>
          <p:cNvPr id="11" name="Text Placeholder 10"/>
          <p:cNvSpPr>
            <a:spLocks noGrp="1"/>
          </p:cNvSpPr>
          <p:nvPr>
            <p:ph type="body" sz="quarter" idx="16"/>
          </p:nvPr>
        </p:nvSpPr>
        <p:spPr/>
        <p:txBody>
          <a:bodyPr/>
          <a:lstStyle/>
          <a:p>
            <a:r>
              <a:rPr lang="en-US" dirty="0" smtClean="0"/>
              <a:t>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4600" y="4593221"/>
            <a:ext cx="5534025" cy="1914525"/>
          </a:xfrm>
          <a:prstGeom prst="rect">
            <a:avLst/>
          </a:prstGeom>
          <a:ln>
            <a:solidFill>
              <a:schemeClr val="accent1"/>
            </a:solidFill>
          </a:ln>
        </p:spPr>
      </p:pic>
    </p:spTree>
    <p:extLst>
      <p:ext uri="{BB962C8B-B14F-4D97-AF65-F5344CB8AC3E}">
        <p14:creationId xmlns:p14="http://schemas.microsoft.com/office/powerpoint/2010/main" val="22601236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We </a:t>
            </a:r>
            <a:r>
              <a:rPr lang="en-US" sz="2000" dirty="0"/>
              <a:t>can use Entity Framework with an existing database using the Entity Framework </a:t>
            </a:r>
            <a:r>
              <a:rPr lang="en-US" sz="2000" dirty="0" smtClean="0"/>
              <a:t>Database </a:t>
            </a:r>
            <a:r>
              <a:rPr lang="en-US" sz="2000" dirty="0"/>
              <a:t>First </a:t>
            </a:r>
            <a:r>
              <a:rPr lang="en-US" sz="2000" dirty="0" smtClean="0"/>
              <a:t>approach.</a:t>
            </a:r>
          </a:p>
          <a:p>
            <a:pPr marL="398463">
              <a:buFont typeface="Wingdings" panose="05000000000000000000" pitchFamily="2" charset="2"/>
              <a:buChar char="§"/>
            </a:pPr>
            <a:r>
              <a:rPr lang="en-US" sz="2000" dirty="0" smtClean="0"/>
              <a:t>The </a:t>
            </a:r>
            <a:r>
              <a:rPr lang="en-US" sz="2000" dirty="0"/>
              <a:t>other end of the spectrum is to see how we can design our </a:t>
            </a:r>
            <a:r>
              <a:rPr lang="en-US" sz="2000" dirty="0">
                <a:solidFill>
                  <a:srgbClr val="FF0000"/>
                </a:solidFill>
              </a:rPr>
              <a:t>application domain models</a:t>
            </a:r>
            <a:r>
              <a:rPr lang="en-US" sz="2000" dirty="0"/>
              <a:t> in such a way that we can use Entity Framework to persist the </a:t>
            </a:r>
            <a:r>
              <a:rPr lang="en-US" sz="2000" dirty="0">
                <a:solidFill>
                  <a:srgbClr val="FF0000"/>
                </a:solidFill>
              </a:rPr>
              <a:t>domain entity's data</a:t>
            </a:r>
            <a:r>
              <a:rPr lang="en-US" sz="2000" dirty="0"/>
              <a:t> in the </a:t>
            </a:r>
            <a:r>
              <a:rPr lang="en-US" sz="2000" dirty="0" smtClean="0"/>
              <a:t>database.</a:t>
            </a:r>
          </a:p>
          <a:p>
            <a:pPr marL="398463">
              <a:buFont typeface="Wingdings" panose="05000000000000000000" pitchFamily="2" charset="2"/>
              <a:buChar char="§"/>
            </a:pPr>
            <a:r>
              <a:rPr lang="en-US" sz="2000" dirty="0" smtClean="0"/>
              <a:t>This </a:t>
            </a:r>
            <a:r>
              <a:rPr lang="en-US" sz="2000" dirty="0"/>
              <a:t>can be done using the Entity Framework Code First </a:t>
            </a:r>
            <a:r>
              <a:rPr lang="en-US" sz="2000" dirty="0" smtClean="0"/>
              <a:t>approach.</a:t>
            </a:r>
          </a:p>
        </p:txBody>
      </p:sp>
      <p:sp>
        <p:nvSpPr>
          <p:cNvPr id="5" name="Date Placeholder 4"/>
          <p:cNvSpPr>
            <a:spLocks noGrp="1"/>
          </p:cNvSpPr>
          <p:nvPr>
            <p:ph type="dt" sz="half" idx="2"/>
          </p:nvPr>
        </p:nvSpPr>
        <p:spPr/>
        <p:txBody>
          <a:bodyPr/>
          <a:lstStyle/>
          <a:p>
            <a:fld id="{340F2D0E-5B03-46A3-976C-28CF02E41F69}"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102</a:t>
            </a:fld>
            <a:endParaRPr lang="en-US"/>
          </a:p>
        </p:txBody>
      </p:sp>
    </p:spTree>
    <p:extLst>
      <p:ext uri="{BB962C8B-B14F-4D97-AF65-F5344CB8AC3E}">
        <p14:creationId xmlns:p14="http://schemas.microsoft.com/office/powerpoint/2010/main" val="13930021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7D4D4425-ACC0-4B80-97C2-0AF027DE5D3F}"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103</a:t>
            </a:fld>
            <a:endParaRPr lang="en-US"/>
          </a:p>
        </p:txBody>
      </p:sp>
      <p:sp>
        <p:nvSpPr>
          <p:cNvPr id="5" name="Content Placeholder 3"/>
          <p:cNvSpPr>
            <a:spLocks noGrp="1"/>
          </p:cNvSpPr>
          <p:nvPr>
            <p:ph sz="half" idx="4294967295"/>
          </p:nvPr>
        </p:nvSpPr>
        <p:spPr>
          <a:xfrm>
            <a:off x="0" y="1274763"/>
            <a:ext cx="11887200" cy="5200650"/>
          </a:xfrm>
          <a:prstGeom prst="rect">
            <a:avLst/>
          </a:prstGeom>
        </p:spPr>
        <p:txBody>
          <a:bodyPr>
            <a:normAutofit/>
          </a:bodyPr>
          <a:lstStyle/>
          <a:p>
            <a:pPr>
              <a:buFont typeface="Wingdings" panose="05000000000000000000" pitchFamily="2" charset="2"/>
              <a:buChar char="v"/>
            </a:pPr>
            <a:r>
              <a:rPr lang="en-US" sz="2000" dirty="0" smtClean="0">
                <a:latin typeface="Gill Sans MT" panose="020B0502020104020203" pitchFamily="34" charset="0"/>
              </a:rPr>
              <a:t>The </a:t>
            </a:r>
            <a:r>
              <a:rPr lang="en-US" sz="2000" dirty="0">
                <a:latin typeface="Gill Sans MT" panose="020B0502020104020203" pitchFamily="34" charset="0"/>
              </a:rPr>
              <a:t>same can also be achieved using the Entity Framework Model First approach.</a:t>
            </a:r>
          </a:p>
          <a:p>
            <a:pPr marL="398463">
              <a:buFont typeface="Wingdings" panose="05000000000000000000" pitchFamily="2" charset="2"/>
              <a:buChar char="§"/>
            </a:pPr>
            <a:r>
              <a:rPr lang="en-US" sz="2000" dirty="0">
                <a:latin typeface="Gill Sans MT" panose="020B0502020104020203" pitchFamily="34" charset="0"/>
              </a:rPr>
              <a:t>The only difference in the </a:t>
            </a:r>
            <a:r>
              <a:rPr lang="en-US" sz="2000" dirty="0">
                <a:solidFill>
                  <a:srgbClr val="FF0000"/>
                </a:solidFill>
                <a:latin typeface="Gill Sans MT" panose="020B0502020104020203" pitchFamily="34" charset="0"/>
              </a:rPr>
              <a:t>Model First approach</a:t>
            </a:r>
            <a:r>
              <a:rPr lang="en-US" sz="2000" dirty="0">
                <a:latin typeface="Gill Sans MT" panose="020B0502020104020203" pitchFamily="34" charset="0"/>
              </a:rPr>
              <a:t> is that we will be using </a:t>
            </a:r>
            <a:r>
              <a:rPr lang="en-US" sz="2000" dirty="0">
                <a:solidFill>
                  <a:srgbClr val="FF0000"/>
                </a:solidFill>
                <a:latin typeface="Gill Sans MT" panose="020B0502020104020203" pitchFamily="34" charset="0"/>
              </a:rPr>
              <a:t>Visual Entity Designer</a:t>
            </a:r>
            <a:r>
              <a:rPr lang="en-US" sz="2000" dirty="0">
                <a:latin typeface="Gill Sans MT" panose="020B0502020104020203" pitchFamily="34" charset="0"/>
              </a:rPr>
              <a:t> instead of writing our entity Plain Old CLR Objects (POCOs) classes ourselves.</a:t>
            </a:r>
          </a:p>
          <a:p>
            <a:pPr marL="398463">
              <a:buFont typeface="Wingdings" panose="05000000000000000000" pitchFamily="2" charset="2"/>
              <a:buChar char="§"/>
            </a:pPr>
            <a:r>
              <a:rPr lang="en-US" sz="2000" dirty="0">
                <a:latin typeface="Gill Sans MT" panose="020B0502020104020203" pitchFamily="34" charset="0"/>
              </a:rPr>
              <a:t>Conceptually, both these approaches will be similar.</a:t>
            </a:r>
          </a:p>
        </p:txBody>
      </p:sp>
    </p:spTree>
    <p:extLst>
      <p:ext uri="{BB962C8B-B14F-4D97-AF65-F5344CB8AC3E}">
        <p14:creationId xmlns:p14="http://schemas.microsoft.com/office/powerpoint/2010/main" val="1355730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the </a:t>
            </a:r>
            <a:r>
              <a:rPr lang="en-US" dirty="0" smtClean="0">
                <a:solidFill>
                  <a:schemeClr val="bg1"/>
                </a:solidFill>
              </a:rPr>
              <a:t>EF Code </a:t>
            </a:r>
            <a:r>
              <a:rPr lang="en-US" dirty="0">
                <a:solidFill>
                  <a:schemeClr val="bg1"/>
                </a:solidFill>
              </a:rPr>
              <a:t>First </a:t>
            </a:r>
            <a:r>
              <a:rPr lang="en-US" dirty="0" smtClean="0">
                <a:solidFill>
                  <a:schemeClr val="bg1"/>
                </a:solidFill>
              </a:rPr>
              <a:t>approach</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Traditionally, we have designed an application using a </a:t>
            </a:r>
            <a:r>
              <a:rPr lang="en-US" sz="2000" dirty="0">
                <a:solidFill>
                  <a:srgbClr val="FF0000"/>
                </a:solidFill>
              </a:rPr>
              <a:t>bottom-up approach</a:t>
            </a:r>
            <a:r>
              <a:rPr lang="en-US" sz="2000" dirty="0"/>
              <a:t>, that is, we used to think about the </a:t>
            </a:r>
            <a:r>
              <a:rPr lang="en-US" sz="2000" dirty="0">
                <a:solidFill>
                  <a:srgbClr val="FF0000"/>
                </a:solidFill>
              </a:rPr>
              <a:t>database first</a:t>
            </a:r>
            <a:r>
              <a:rPr lang="en-US" sz="2000" dirty="0"/>
              <a:t> and then used this </a:t>
            </a:r>
            <a:r>
              <a:rPr lang="en-US" sz="2000" dirty="0">
                <a:solidFill>
                  <a:srgbClr val="FF0000"/>
                </a:solidFill>
              </a:rPr>
              <a:t>data-centric approach</a:t>
            </a:r>
            <a:r>
              <a:rPr lang="en-US" sz="2000" dirty="0"/>
              <a:t> to build our application on top of </a:t>
            </a:r>
            <a:r>
              <a:rPr lang="en-US" sz="2000" dirty="0" smtClean="0"/>
              <a:t>it.</a:t>
            </a:r>
          </a:p>
          <a:p>
            <a:pPr marL="457200">
              <a:buFont typeface="Wingdings" panose="05000000000000000000" pitchFamily="2" charset="2"/>
              <a:buChar char="§"/>
            </a:pPr>
            <a:r>
              <a:rPr lang="en-US" sz="2000" dirty="0" smtClean="0"/>
              <a:t>This </a:t>
            </a:r>
            <a:r>
              <a:rPr lang="en-US" sz="2000" dirty="0"/>
              <a:t>approach is still very useful for the applications that are data intensive, or perhaps the database also contains some business logic that is being used by multiple </a:t>
            </a:r>
            <a:r>
              <a:rPr lang="en-US" sz="2000" dirty="0" smtClean="0"/>
              <a:t>applications.</a:t>
            </a:r>
          </a:p>
          <a:p>
            <a:pPr marL="457200">
              <a:buFont typeface="Wingdings" panose="05000000000000000000" pitchFamily="2" charset="2"/>
              <a:buChar char="§"/>
            </a:pPr>
            <a:r>
              <a:rPr lang="en-US" sz="2000" dirty="0" smtClean="0"/>
              <a:t>For </a:t>
            </a:r>
            <a:r>
              <a:rPr lang="en-US" sz="2000" dirty="0"/>
              <a:t>such applications, if we want to use Entity Framework, we have to use the Database First approach. </a:t>
            </a:r>
            <a:endParaRPr lang="en-US" sz="2000" dirty="0" smtClean="0"/>
          </a:p>
          <a:p>
            <a:pPr marL="457200">
              <a:buFont typeface="Wingdings" panose="05000000000000000000" pitchFamily="2" charset="2"/>
              <a:buChar char="§"/>
            </a:pPr>
            <a:r>
              <a:rPr lang="en-US" sz="2000" dirty="0" smtClean="0"/>
              <a:t>Another </a:t>
            </a:r>
            <a:r>
              <a:rPr lang="en-US" sz="2000" dirty="0"/>
              <a:t>way (or rather the modern way) of designing applications is using the </a:t>
            </a:r>
            <a:r>
              <a:rPr lang="en-US" sz="2000" dirty="0">
                <a:solidFill>
                  <a:srgbClr val="FF0000"/>
                </a:solidFill>
              </a:rPr>
              <a:t>domain-centric approach </a:t>
            </a:r>
            <a:r>
              <a:rPr lang="en-US" sz="2000" dirty="0"/>
              <a:t>(Domain Driven Design</a:t>
            </a:r>
            <a:r>
              <a:rPr lang="en-US" sz="2000" dirty="0" smtClean="0"/>
              <a:t>).</a:t>
            </a:r>
          </a:p>
          <a:p>
            <a:pPr marL="457200">
              <a:buFont typeface="Wingdings" panose="05000000000000000000" pitchFamily="2" charset="2"/>
              <a:buChar char="§"/>
            </a:pPr>
            <a:r>
              <a:rPr lang="en-US" sz="2000" dirty="0" smtClean="0"/>
              <a:t>Domain </a:t>
            </a:r>
            <a:r>
              <a:rPr lang="en-US" sz="2000" dirty="0"/>
              <a:t>Driven Design is more of a </a:t>
            </a:r>
            <a:r>
              <a:rPr lang="en-US" sz="2000" dirty="0">
                <a:solidFill>
                  <a:srgbClr val="FF0000"/>
                </a:solidFill>
              </a:rPr>
              <a:t>top-down approach</a:t>
            </a:r>
            <a:r>
              <a:rPr lang="en-US" sz="2000" dirty="0"/>
              <a:t>, where we start designing our application by thinking in terms of the domain models and entities that are needed to realize our </a:t>
            </a:r>
            <a:r>
              <a:rPr lang="en-US" sz="2000" dirty="0" smtClean="0"/>
              <a:t>application.</a:t>
            </a:r>
          </a:p>
          <a:p>
            <a:pPr marL="457200">
              <a:buFont typeface="Wingdings" panose="05000000000000000000" pitchFamily="2" charset="2"/>
              <a:buChar char="§"/>
            </a:pPr>
            <a:r>
              <a:rPr lang="en-US" sz="2000" dirty="0" smtClean="0"/>
              <a:t>The </a:t>
            </a:r>
            <a:r>
              <a:rPr lang="en-US" sz="2000" dirty="0"/>
              <a:t>database is merely used for persistence of this model </a:t>
            </a:r>
            <a:r>
              <a:rPr lang="en-US" sz="2000" dirty="0" smtClean="0"/>
              <a:t>data.</a:t>
            </a:r>
          </a:p>
          <a:p>
            <a:pPr marL="457200">
              <a:buFont typeface="Wingdings" panose="05000000000000000000" pitchFamily="2" charset="2"/>
              <a:buChar char="§"/>
            </a:pPr>
            <a:r>
              <a:rPr lang="en-US" sz="2000" dirty="0" smtClean="0"/>
              <a:t>Using </a:t>
            </a:r>
            <a:r>
              <a:rPr lang="en-US" sz="2000" dirty="0"/>
              <a:t>Domain Driven Design would mean that we design our models and entities as per our application needs, and they are persistent ignorant, that is, they can be saved using any database </a:t>
            </a:r>
            <a:r>
              <a:rPr lang="en-US" sz="2000" dirty="0" smtClean="0"/>
              <a:t>technology.</a:t>
            </a:r>
          </a:p>
          <a:p>
            <a:pPr marL="457200">
              <a:buFont typeface="Wingdings" panose="05000000000000000000" pitchFamily="2" charset="2"/>
              <a:buChar char="§"/>
            </a:pPr>
            <a:r>
              <a:rPr lang="en-US" sz="2000" dirty="0" smtClean="0"/>
              <a:t>In </a:t>
            </a:r>
            <a:r>
              <a:rPr lang="en-US" sz="2000" dirty="0"/>
              <a:t>such scenarios, we should use the Entity Framework Code First approach, as this lets us create </a:t>
            </a:r>
            <a:r>
              <a:rPr lang="en-US" sz="2000" dirty="0">
                <a:solidFill>
                  <a:srgbClr val="FF0000"/>
                </a:solidFill>
              </a:rPr>
              <a:t>POCOs</a:t>
            </a:r>
            <a:r>
              <a:rPr lang="en-US" sz="2000" dirty="0"/>
              <a:t> for our domain models that are persistence </a:t>
            </a:r>
            <a:r>
              <a:rPr lang="en-US" sz="2000" dirty="0" smtClean="0"/>
              <a:t>ignorant.</a:t>
            </a:r>
          </a:p>
          <a:p>
            <a:pPr marL="457200">
              <a:buFont typeface="Wingdings" panose="05000000000000000000" pitchFamily="2" charset="2"/>
              <a:buChar char="§"/>
            </a:pPr>
            <a:r>
              <a:rPr lang="en-US" sz="2000" dirty="0" smtClean="0"/>
              <a:t>Entity </a:t>
            </a:r>
            <a:r>
              <a:rPr lang="en-US" sz="2000" dirty="0"/>
              <a:t>Framework will take care of storing the entities data in any database</a:t>
            </a:r>
            <a:r>
              <a:rPr lang="en-US" sz="2000" dirty="0" smtClean="0"/>
              <a:t>.</a:t>
            </a:r>
            <a:endParaRPr lang="en-US" sz="2000" dirty="0"/>
          </a:p>
        </p:txBody>
      </p:sp>
      <p:sp>
        <p:nvSpPr>
          <p:cNvPr id="5" name="Date Placeholder 4"/>
          <p:cNvSpPr>
            <a:spLocks noGrp="1"/>
          </p:cNvSpPr>
          <p:nvPr>
            <p:ph type="dt" sz="half" idx="2"/>
          </p:nvPr>
        </p:nvSpPr>
        <p:spPr/>
        <p:txBody>
          <a:bodyPr/>
          <a:lstStyle/>
          <a:p>
            <a:fld id="{B77CCC62-86EC-4CE8-BAF5-E90F04ED4CB6}"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104</a:t>
            </a:fld>
            <a:endParaRPr lang="en-US"/>
          </a:p>
        </p:txBody>
      </p:sp>
    </p:spTree>
    <p:extLst>
      <p:ext uri="{BB962C8B-B14F-4D97-AF65-F5344CB8AC3E}">
        <p14:creationId xmlns:p14="http://schemas.microsoft.com/office/powerpoint/2010/main" val="2096982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Benefits of EF Code First Approach</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4910503A-C20B-430F-891E-2A14B47D194F}"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105</a:t>
            </a:fld>
            <a:endParaRPr lang="en-US"/>
          </a:p>
        </p:txBody>
      </p:sp>
      <p:sp>
        <p:nvSpPr>
          <p:cNvPr id="5" name="Content Placeholder 3"/>
          <p:cNvSpPr>
            <a:spLocks noGrp="1"/>
          </p:cNvSpPr>
          <p:nvPr>
            <p:ph sz="half" idx="4294967295"/>
          </p:nvPr>
        </p:nvSpPr>
        <p:spPr>
          <a:xfrm>
            <a:off x="0" y="1274763"/>
            <a:ext cx="11887200" cy="5264150"/>
          </a:xfrm>
          <a:prstGeom prst="rect">
            <a:avLst/>
          </a:prstGeom>
        </p:spPr>
        <p:txBody>
          <a:bodyPr>
            <a:normAutofit/>
          </a:bodyPr>
          <a:lstStyle/>
          <a:p>
            <a:pPr>
              <a:buFont typeface="Wingdings" panose="05000000000000000000" pitchFamily="2" charset="2"/>
              <a:buChar char="v"/>
            </a:pPr>
            <a:r>
              <a:rPr lang="en-US" sz="2000" dirty="0">
                <a:latin typeface="Gill Sans MT" panose="020B0502020104020203" pitchFamily="34" charset="0"/>
              </a:rPr>
              <a:t>Here are a few benefits of using the Entity Framework Code First approach: </a:t>
            </a:r>
          </a:p>
          <a:p>
            <a:pPr marL="457200">
              <a:buFont typeface="Wingdings" panose="05000000000000000000" pitchFamily="2" charset="2"/>
              <a:buChar char="§"/>
            </a:pPr>
            <a:r>
              <a:rPr lang="en-US" sz="2000" dirty="0" smtClean="0">
                <a:latin typeface="Gill Sans MT" panose="020B0502020104020203" pitchFamily="34" charset="0"/>
              </a:rPr>
              <a:t>It </a:t>
            </a:r>
            <a:r>
              <a:rPr lang="en-US" sz="2000" dirty="0">
                <a:latin typeface="Gill Sans MT" panose="020B0502020104020203" pitchFamily="34" charset="0"/>
              </a:rPr>
              <a:t>supports Domain Driven </a:t>
            </a:r>
            <a:r>
              <a:rPr lang="en-US" sz="2000" dirty="0" smtClean="0">
                <a:latin typeface="Gill Sans MT" panose="020B0502020104020203" pitchFamily="34" charset="0"/>
              </a:rPr>
              <a:t>Design</a:t>
            </a:r>
          </a:p>
          <a:p>
            <a:pPr marL="457200">
              <a:buFont typeface="Wingdings" panose="05000000000000000000" pitchFamily="2" charset="2"/>
              <a:buChar char="§"/>
            </a:pPr>
            <a:r>
              <a:rPr lang="en-US" sz="2000" dirty="0" smtClean="0">
                <a:latin typeface="Gill Sans MT" panose="020B0502020104020203" pitchFamily="34" charset="0"/>
              </a:rPr>
              <a:t>We </a:t>
            </a:r>
            <a:r>
              <a:rPr lang="en-US" sz="2000" dirty="0">
                <a:latin typeface="Gill Sans MT" panose="020B0502020104020203" pitchFamily="34" charset="0"/>
              </a:rPr>
              <a:t>can start developing our application early, as we don't have to wait for the database to be </a:t>
            </a:r>
            <a:r>
              <a:rPr lang="en-US" sz="2000" dirty="0" smtClean="0">
                <a:latin typeface="Gill Sans MT" panose="020B0502020104020203" pitchFamily="34" charset="0"/>
              </a:rPr>
              <a:t>created</a:t>
            </a:r>
          </a:p>
          <a:p>
            <a:pPr marL="457200">
              <a:buFont typeface="Wingdings" panose="05000000000000000000" pitchFamily="2" charset="2"/>
              <a:buChar char="§"/>
            </a:pPr>
            <a:r>
              <a:rPr lang="en-US" sz="2000" dirty="0" smtClean="0">
                <a:latin typeface="Gill Sans MT" panose="020B0502020104020203" pitchFamily="34" charset="0"/>
              </a:rPr>
              <a:t>The </a:t>
            </a:r>
            <a:r>
              <a:rPr lang="en-US" sz="2000" dirty="0">
                <a:latin typeface="Gill Sans MT" panose="020B0502020104020203" pitchFamily="34" charset="0"/>
              </a:rPr>
              <a:t>persistence layer, that is, the underlying database can be changed without having any impact on the </a:t>
            </a:r>
            <a:r>
              <a:rPr lang="en-US" sz="2000" dirty="0" smtClean="0">
                <a:latin typeface="Gill Sans MT" panose="020B0502020104020203" pitchFamily="34" charset="0"/>
              </a:rPr>
              <a:t>models</a:t>
            </a:r>
            <a:endParaRPr lang="en-US" sz="2000" dirty="0">
              <a:latin typeface="Gill Sans MT" panose="020B0502020104020203" pitchFamily="34" charset="0"/>
            </a:endParaRPr>
          </a:p>
        </p:txBody>
      </p:sp>
    </p:spTree>
    <p:extLst>
      <p:ext uri="{BB962C8B-B14F-4D97-AF65-F5344CB8AC3E}">
        <p14:creationId xmlns:p14="http://schemas.microsoft.com/office/powerpoint/2010/main" val="3247218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300" dirty="0">
                <a:solidFill>
                  <a:schemeClr val="bg1"/>
                </a:solidFill>
              </a:rPr>
              <a:t>Understanding the </a:t>
            </a:r>
            <a:r>
              <a:rPr lang="en-US" sz="3300" dirty="0" smtClean="0">
                <a:solidFill>
                  <a:schemeClr val="bg1"/>
                </a:solidFill>
              </a:rPr>
              <a:t>Code First conventions and Configurations</a:t>
            </a:r>
            <a:endParaRPr lang="en-US" sz="3300"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The first thing that we need to understand is the concept of </a:t>
            </a:r>
            <a:r>
              <a:rPr lang="en-US" sz="2000" dirty="0">
                <a:solidFill>
                  <a:srgbClr val="FF0000"/>
                </a:solidFill>
              </a:rPr>
              <a:t>convention over </a:t>
            </a:r>
            <a:r>
              <a:rPr lang="en-US" sz="2000" dirty="0" smtClean="0">
                <a:solidFill>
                  <a:srgbClr val="FF0000"/>
                </a:solidFill>
              </a:rPr>
              <a:t>configuration</a:t>
            </a:r>
            <a:r>
              <a:rPr lang="en-US" sz="2000" dirty="0" smtClean="0"/>
              <a:t>.</a:t>
            </a:r>
          </a:p>
          <a:p>
            <a:pPr marL="457200">
              <a:buFont typeface="Wingdings" panose="05000000000000000000" pitchFamily="2" charset="2"/>
              <a:buChar char="§"/>
            </a:pPr>
            <a:r>
              <a:rPr lang="en-US" sz="2000" dirty="0" smtClean="0"/>
              <a:t>The </a:t>
            </a:r>
            <a:r>
              <a:rPr lang="en-US" sz="2000" dirty="0"/>
              <a:t>Code First approach expects the </a:t>
            </a:r>
            <a:r>
              <a:rPr lang="en-US" sz="2000" dirty="0">
                <a:solidFill>
                  <a:srgbClr val="FF0000"/>
                </a:solidFill>
              </a:rPr>
              <a:t>model classes</a:t>
            </a:r>
            <a:r>
              <a:rPr lang="en-US" sz="2000" dirty="0"/>
              <a:t> to follow some conventions, so that the database persistence logic can be extracted from the </a:t>
            </a:r>
            <a:r>
              <a:rPr lang="en-US" sz="2000" dirty="0" smtClean="0"/>
              <a:t>model.</a:t>
            </a:r>
          </a:p>
          <a:p>
            <a:pPr marL="457200">
              <a:buFont typeface="Wingdings" panose="05000000000000000000" pitchFamily="2" charset="2"/>
              <a:buChar char="§"/>
            </a:pPr>
            <a:r>
              <a:rPr lang="en-US" sz="2000" dirty="0" smtClean="0"/>
              <a:t>For </a:t>
            </a:r>
            <a:r>
              <a:rPr lang="en-US" sz="2000" dirty="0"/>
              <a:t>example, if we define a </a:t>
            </a:r>
            <a:r>
              <a:rPr lang="en-US" sz="2000" dirty="0">
                <a:solidFill>
                  <a:srgbClr val="FF0000"/>
                </a:solidFill>
              </a:rPr>
              <a:t>property named ID</a:t>
            </a:r>
            <a:r>
              <a:rPr lang="en-US" sz="2000" dirty="0"/>
              <a:t> in the model class, this property value will be treated as the </a:t>
            </a:r>
            <a:r>
              <a:rPr lang="en-US" sz="2000" dirty="0">
                <a:solidFill>
                  <a:srgbClr val="FF0000"/>
                </a:solidFill>
              </a:rPr>
              <a:t>primary key</a:t>
            </a:r>
            <a:r>
              <a:rPr lang="en-US" sz="2000" dirty="0"/>
              <a:t> for the table that is being mapped to this </a:t>
            </a:r>
            <a:r>
              <a:rPr lang="en-US" sz="2000" dirty="0" smtClean="0"/>
              <a:t>class.</a:t>
            </a:r>
          </a:p>
          <a:p>
            <a:pPr marL="457200">
              <a:buFont typeface="Wingdings" panose="05000000000000000000" pitchFamily="2" charset="2"/>
              <a:buChar char="§"/>
            </a:pPr>
            <a:r>
              <a:rPr lang="en-US" sz="2000" dirty="0" smtClean="0"/>
              <a:t>The </a:t>
            </a:r>
            <a:r>
              <a:rPr lang="en-US" sz="2000" dirty="0"/>
              <a:t>benefit of this convention-based approach is that if we are following the conventions, then we don't have to write any extra code to manage the database persistence </a:t>
            </a:r>
            <a:r>
              <a:rPr lang="en-US" sz="2000" dirty="0" smtClean="0"/>
              <a:t>logic.</a:t>
            </a:r>
          </a:p>
          <a:p>
            <a:pPr marL="457200">
              <a:buFont typeface="Wingdings" panose="05000000000000000000" pitchFamily="2" charset="2"/>
              <a:buChar char="§"/>
            </a:pPr>
            <a:r>
              <a:rPr lang="en-US" sz="2000" dirty="0" smtClean="0"/>
              <a:t>The </a:t>
            </a:r>
            <a:r>
              <a:rPr lang="en-US" sz="2000" dirty="0"/>
              <a:t>downside of this approach is that if a convention is not followed, and Entity Framework is not able to extract the needed information from the model, an exception will be thrown at </a:t>
            </a:r>
            <a:r>
              <a:rPr lang="en-US" sz="2000" dirty="0" smtClean="0"/>
              <a:t>runtime.</a:t>
            </a:r>
          </a:p>
          <a:p>
            <a:pPr marL="457200">
              <a:buFont typeface="Wingdings" panose="05000000000000000000" pitchFamily="2" charset="2"/>
              <a:buChar char="§"/>
            </a:pPr>
            <a:r>
              <a:rPr lang="en-US" sz="2000" dirty="0" smtClean="0"/>
              <a:t>In </a:t>
            </a:r>
            <a:r>
              <a:rPr lang="en-US" sz="2000" dirty="0"/>
              <a:t>scenarios where we are not able to follow the conventions but still need Entity Framework to persist the data, we need to provide some additional information with our model using the Code First configuration options, so that Entity Framework is able to extract all the needed information from our </a:t>
            </a:r>
            <a:r>
              <a:rPr lang="en-US" sz="2000" dirty="0" smtClean="0"/>
              <a:t>model.</a:t>
            </a:r>
          </a:p>
          <a:p>
            <a:pPr marL="457200">
              <a:buFont typeface="Wingdings" panose="05000000000000000000" pitchFamily="2" charset="2"/>
              <a:buChar char="§"/>
            </a:pPr>
            <a:r>
              <a:rPr lang="en-US" sz="2000" dirty="0" smtClean="0"/>
              <a:t>For </a:t>
            </a:r>
            <a:r>
              <a:rPr lang="en-US" sz="2000" dirty="0"/>
              <a:t>example, if we cannot have a property named ID in our model as the primary key, we need to update the desired property with the </a:t>
            </a:r>
            <a:r>
              <a:rPr lang="en-US" sz="2000" dirty="0">
                <a:solidFill>
                  <a:srgbClr val="FF0000"/>
                </a:solidFill>
              </a:rPr>
              <a:t>[Key] attribute </a:t>
            </a:r>
            <a:r>
              <a:rPr lang="en-US" sz="2000" dirty="0"/>
              <a:t>and that will be taken as the primary </a:t>
            </a:r>
            <a:r>
              <a:rPr lang="en-US" sz="2000" dirty="0" smtClean="0"/>
              <a:t>key.</a:t>
            </a:r>
          </a:p>
          <a:p>
            <a:pPr marL="457200">
              <a:buFont typeface="Wingdings" panose="05000000000000000000" pitchFamily="2" charset="2"/>
              <a:buChar char="§"/>
            </a:pPr>
            <a:r>
              <a:rPr lang="en-US" sz="2000" dirty="0" smtClean="0"/>
              <a:t>Entity </a:t>
            </a:r>
            <a:r>
              <a:rPr lang="en-US" sz="2000" dirty="0"/>
              <a:t>Framework uses these conventions to create table names by </a:t>
            </a:r>
            <a:r>
              <a:rPr lang="en-US" sz="2000" dirty="0">
                <a:solidFill>
                  <a:srgbClr val="FF0000"/>
                </a:solidFill>
              </a:rPr>
              <a:t>pluralizing the class' name</a:t>
            </a:r>
            <a:r>
              <a:rPr lang="en-US" sz="2000" dirty="0"/>
              <a:t>, and it creates the </a:t>
            </a:r>
            <a:r>
              <a:rPr lang="en-US" sz="2000" dirty="0">
                <a:solidFill>
                  <a:srgbClr val="FF0000"/>
                </a:solidFill>
              </a:rPr>
              <a:t>columns</a:t>
            </a:r>
            <a:r>
              <a:rPr lang="en-US" sz="2000" dirty="0"/>
              <a:t> with the same names as the </a:t>
            </a:r>
            <a:r>
              <a:rPr lang="en-US" sz="2000" dirty="0">
                <a:solidFill>
                  <a:srgbClr val="FF0000"/>
                </a:solidFill>
              </a:rPr>
              <a:t>class' properties</a:t>
            </a:r>
            <a:r>
              <a:rPr lang="en-US" sz="2000" dirty="0" smtClean="0"/>
              <a:t>.</a:t>
            </a:r>
            <a:endParaRPr lang="en-US" sz="2000" dirty="0"/>
          </a:p>
        </p:txBody>
      </p:sp>
      <p:sp>
        <p:nvSpPr>
          <p:cNvPr id="5" name="Date Placeholder 4"/>
          <p:cNvSpPr>
            <a:spLocks noGrp="1"/>
          </p:cNvSpPr>
          <p:nvPr>
            <p:ph type="dt" sz="half" idx="2"/>
          </p:nvPr>
        </p:nvSpPr>
        <p:spPr/>
        <p:txBody>
          <a:bodyPr/>
          <a:lstStyle/>
          <a:p>
            <a:fld id="{4FA74D53-7434-4524-ACBF-0734070D8429}"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106</a:t>
            </a:fld>
            <a:endParaRPr lang="en-US"/>
          </a:p>
        </p:txBody>
      </p:sp>
    </p:spTree>
    <p:extLst>
      <p:ext uri="{BB962C8B-B14F-4D97-AF65-F5344CB8AC3E}">
        <p14:creationId xmlns:p14="http://schemas.microsoft.com/office/powerpoint/2010/main" val="91535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Implementing Entity Framework Code </a:t>
            </a:r>
            <a:r>
              <a:rPr lang="en-US" dirty="0" smtClean="0">
                <a:solidFill>
                  <a:schemeClr val="bg1"/>
                </a:solidFill>
              </a:rPr>
              <a:t>First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Consider a small application with a </a:t>
            </a:r>
            <a:r>
              <a:rPr lang="en-US" sz="2000" dirty="0"/>
              <a:t>POCO for an employee, and see how we can use Entity Framework to perform CRUD operations on this model:</a:t>
            </a:r>
          </a:p>
          <a:p>
            <a:pPr marL="457200">
              <a:buFont typeface="Wingdings" panose="05000000000000000000" pitchFamily="2" charset="2"/>
              <a:buChar char="§"/>
            </a:pPr>
            <a:r>
              <a:rPr lang="en-US" sz="2000" dirty="0" smtClean="0"/>
              <a:t>Create </a:t>
            </a:r>
            <a:r>
              <a:rPr lang="en-US" sz="2000" dirty="0"/>
              <a:t>the </a:t>
            </a:r>
            <a:r>
              <a:rPr lang="en-US" sz="2000" dirty="0">
                <a:solidFill>
                  <a:srgbClr val="FF0000"/>
                </a:solidFill>
              </a:rPr>
              <a:t>Employee</a:t>
            </a:r>
            <a:r>
              <a:rPr lang="en-US" sz="2000" dirty="0"/>
              <a:t> </a:t>
            </a:r>
            <a:r>
              <a:rPr lang="en-US" sz="2000" dirty="0" smtClean="0"/>
              <a:t>model (</a:t>
            </a:r>
            <a:r>
              <a:rPr lang="en-US" sz="2000" dirty="0" smtClean="0">
                <a:solidFill>
                  <a:srgbClr val="FF0000"/>
                </a:solidFill>
              </a:rPr>
              <a:t>Figure 6-1</a:t>
            </a:r>
            <a:r>
              <a:rPr lang="en-US" sz="2000" dirty="0" smtClean="0"/>
              <a:t>)– By Convection, </a:t>
            </a:r>
            <a:r>
              <a:rPr lang="en-US" sz="2000" dirty="0"/>
              <a:t>the generated table name will be </a:t>
            </a:r>
            <a:r>
              <a:rPr lang="en-US" sz="2000" dirty="0">
                <a:solidFill>
                  <a:srgbClr val="FF0000"/>
                </a:solidFill>
              </a:rPr>
              <a:t>Employees</a:t>
            </a:r>
            <a:r>
              <a:rPr lang="en-US" sz="2000" dirty="0"/>
              <a:t>, the column names will be the name of the properties, and the ID field will be treated as the primary key.</a:t>
            </a:r>
          </a:p>
          <a:p>
            <a:pPr marL="457200">
              <a:buFont typeface="Wingdings" panose="05000000000000000000" pitchFamily="2" charset="2"/>
              <a:buChar char="§"/>
            </a:pPr>
            <a:r>
              <a:rPr lang="en-US" sz="2000" dirty="0"/>
              <a:t>If we want to override these default convention-based values and provide our values, then we can do this by updating the class and properties with the needed </a:t>
            </a:r>
            <a:r>
              <a:rPr lang="en-US" sz="2000" dirty="0" smtClean="0"/>
              <a:t>attributes.</a:t>
            </a:r>
          </a:p>
          <a:p>
            <a:pPr marL="457200">
              <a:buFont typeface="Wingdings" panose="05000000000000000000" pitchFamily="2" charset="2"/>
              <a:buChar char="§"/>
            </a:pPr>
            <a:r>
              <a:rPr lang="en-US" sz="2000" dirty="0" smtClean="0"/>
              <a:t>Now, let’s create </a:t>
            </a:r>
            <a:r>
              <a:rPr lang="en-US" sz="2000" dirty="0"/>
              <a:t>the </a:t>
            </a:r>
            <a:r>
              <a:rPr lang="en-US" sz="2000" dirty="0">
                <a:solidFill>
                  <a:srgbClr val="FF0000"/>
                </a:solidFill>
              </a:rPr>
              <a:t>DbContext</a:t>
            </a:r>
            <a:r>
              <a:rPr lang="en-US" sz="2000" dirty="0"/>
              <a:t> class to perform </a:t>
            </a:r>
            <a:r>
              <a:rPr lang="en-US" sz="2000" dirty="0">
                <a:solidFill>
                  <a:srgbClr val="FF0000"/>
                </a:solidFill>
              </a:rPr>
              <a:t>CRUD operations</a:t>
            </a:r>
            <a:r>
              <a:rPr lang="en-US" sz="2000" dirty="0"/>
              <a:t> on this </a:t>
            </a:r>
            <a:r>
              <a:rPr lang="en-US" sz="2000" dirty="0" smtClean="0"/>
              <a:t>model.</a:t>
            </a:r>
          </a:p>
          <a:p>
            <a:pPr marL="685800">
              <a:buFont typeface="Wingdings" panose="05000000000000000000" pitchFamily="2" charset="2"/>
              <a:buChar char="ü"/>
            </a:pPr>
            <a:r>
              <a:rPr lang="en-US" sz="2000" dirty="0" smtClean="0"/>
              <a:t>We </a:t>
            </a:r>
            <a:r>
              <a:rPr lang="en-US" sz="2000" dirty="0"/>
              <a:t>need to define our DbContext class by inheriting from the DbContext class. This context class should contain DbSet&lt;Employee&gt;, so that it is able to perform CRUD operations on the Employee model</a:t>
            </a:r>
            <a:r>
              <a:rPr lang="en-US" sz="2000" dirty="0" smtClean="0"/>
              <a:t>:</a:t>
            </a:r>
            <a:endParaRPr lang="en-US" sz="2000" dirty="0"/>
          </a:p>
        </p:txBody>
      </p:sp>
      <p:sp>
        <p:nvSpPr>
          <p:cNvPr id="5" name="Date Placeholder 4"/>
          <p:cNvSpPr>
            <a:spLocks noGrp="1"/>
          </p:cNvSpPr>
          <p:nvPr>
            <p:ph type="dt" sz="half" idx="2"/>
          </p:nvPr>
        </p:nvSpPr>
        <p:spPr/>
        <p:txBody>
          <a:bodyPr/>
          <a:lstStyle/>
          <a:p>
            <a:fld id="{02CC8627-298E-4578-8DAB-1C2A539AD084}"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107</a:t>
            </a:fld>
            <a:endParaRPr lang="en-US"/>
          </a:p>
        </p:txBody>
      </p:sp>
    </p:spTree>
    <p:extLst>
      <p:ext uri="{BB962C8B-B14F-4D97-AF65-F5344CB8AC3E}">
        <p14:creationId xmlns:p14="http://schemas.microsoft.com/office/powerpoint/2010/main" val="40670903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6-1</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5" name="Date Placeholder 4"/>
          <p:cNvSpPr>
            <a:spLocks noGrp="1"/>
          </p:cNvSpPr>
          <p:nvPr>
            <p:ph type="dt" sz="half" idx="2"/>
          </p:nvPr>
        </p:nvSpPr>
        <p:spPr/>
        <p:txBody>
          <a:bodyPr/>
          <a:lstStyle/>
          <a:p>
            <a:fld id="{538400EC-ADE0-424E-A28B-429979524D21}"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108</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 y="1278465"/>
            <a:ext cx="11852051" cy="3530601"/>
          </a:xfrm>
          <a:prstGeom prst="rect">
            <a:avLst/>
          </a:prstGeom>
          <a:ln>
            <a:solidFill>
              <a:schemeClr val="accent1"/>
            </a:solidFill>
          </a:ln>
        </p:spPr>
      </p:pic>
    </p:spTree>
    <p:extLst>
      <p:ext uri="{BB962C8B-B14F-4D97-AF65-F5344CB8AC3E}">
        <p14:creationId xmlns:p14="http://schemas.microsoft.com/office/powerpoint/2010/main" val="4034571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solidFill>
                  <a:schemeClr val="bg1"/>
                </a:solidFill>
              </a:rPr>
              <a:t>Managing Entity relationships using the Code First </a:t>
            </a:r>
            <a:r>
              <a:rPr lang="en-US" sz="3800" dirty="0" smtClean="0">
                <a:solidFill>
                  <a:schemeClr val="bg1"/>
                </a:solidFill>
              </a:rPr>
              <a:t>approach</a:t>
            </a:r>
            <a:endParaRPr lang="en-US" sz="3800" dirty="0">
              <a:solidFill>
                <a:schemeClr val="bg1"/>
              </a:solidFill>
            </a:endParaRP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1740A22E-4CA5-4A14-B3C3-99E42EF7DCBC}"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109</a:t>
            </a:fld>
            <a:endParaRPr lang="en-US"/>
          </a:p>
        </p:txBody>
      </p:sp>
    </p:spTree>
    <p:extLst>
      <p:ext uri="{BB962C8B-B14F-4D97-AF65-F5344CB8AC3E}">
        <p14:creationId xmlns:p14="http://schemas.microsoft.com/office/powerpoint/2010/main" val="416900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4200" dirty="0">
                <a:solidFill>
                  <a:schemeClr val="bg1"/>
                </a:solidFill>
              </a:rPr>
              <a:t>Development styles and different </a:t>
            </a:r>
            <a:r>
              <a:rPr lang="en-US" sz="4200" dirty="0" smtClean="0">
                <a:solidFill>
                  <a:schemeClr val="bg1"/>
                </a:solidFill>
              </a:rPr>
              <a:t>EF </a:t>
            </a:r>
            <a:r>
              <a:rPr lang="en-US" sz="4200" dirty="0" smtClean="0">
                <a:solidFill>
                  <a:schemeClr val="bg1"/>
                </a:solidFill>
              </a:rPr>
              <a:t>approaches</a:t>
            </a:r>
            <a:endParaRPr lang="en-US" sz="4200"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Before we start looking at the </a:t>
            </a:r>
            <a:r>
              <a:rPr lang="en-US" sz="2000" dirty="0">
                <a:solidFill>
                  <a:srgbClr val="0070C0"/>
                </a:solidFill>
              </a:rPr>
              <a:t>various</a:t>
            </a:r>
            <a:r>
              <a:rPr lang="en-US" sz="2000" dirty="0">
                <a:solidFill>
                  <a:srgbClr val="FF0000"/>
                </a:solidFill>
              </a:rPr>
              <a:t> options </a:t>
            </a:r>
            <a:r>
              <a:rPr lang="en-US" sz="2000" dirty="0">
                <a:solidFill>
                  <a:srgbClr val="0070C0"/>
                </a:solidFill>
              </a:rPr>
              <a:t>to create the </a:t>
            </a:r>
            <a:r>
              <a:rPr lang="en-US" sz="2000" dirty="0">
                <a:solidFill>
                  <a:srgbClr val="FF0000"/>
                </a:solidFill>
              </a:rPr>
              <a:t>EDM</a:t>
            </a:r>
            <a:r>
              <a:rPr lang="en-US" sz="2000" dirty="0"/>
              <a:t>, let's talk about the </a:t>
            </a:r>
            <a:r>
              <a:rPr lang="en-US" sz="2000" dirty="0">
                <a:solidFill>
                  <a:srgbClr val="FF0000"/>
                </a:solidFill>
              </a:rPr>
              <a:t>development styles</a:t>
            </a:r>
            <a:r>
              <a:rPr lang="en-US" sz="2000" dirty="0"/>
              <a:t> followed by the </a:t>
            </a:r>
            <a:r>
              <a:rPr lang="en-US" sz="2000" dirty="0" smtClean="0"/>
              <a:t>developers.</a:t>
            </a:r>
          </a:p>
          <a:p>
            <a:pPr marL="457200">
              <a:buFont typeface="Wingdings" panose="05000000000000000000" pitchFamily="2" charset="2"/>
              <a:buChar char="§"/>
            </a:pPr>
            <a:r>
              <a:rPr lang="en-US" sz="2000" dirty="0" smtClean="0"/>
              <a:t>Some </a:t>
            </a:r>
            <a:r>
              <a:rPr lang="en-US" sz="2000" dirty="0"/>
              <a:t>organizations have separate teams working on the application and the </a:t>
            </a:r>
            <a:r>
              <a:rPr lang="en-US" sz="2000" dirty="0" smtClean="0"/>
              <a:t>database.</a:t>
            </a:r>
          </a:p>
          <a:p>
            <a:pPr marL="685800">
              <a:buFont typeface="Wingdings" panose="05000000000000000000" pitchFamily="2" charset="2"/>
              <a:buChar char="ü"/>
            </a:pPr>
            <a:r>
              <a:rPr lang="en-US" sz="2000" dirty="0" smtClean="0"/>
              <a:t>In </a:t>
            </a:r>
            <a:r>
              <a:rPr lang="en-US" sz="2000" dirty="0"/>
              <a:t>such cases, the </a:t>
            </a:r>
            <a:r>
              <a:rPr lang="en-US" sz="2000" dirty="0">
                <a:solidFill>
                  <a:srgbClr val="FF0000"/>
                </a:solidFill>
              </a:rPr>
              <a:t>database design</a:t>
            </a:r>
            <a:r>
              <a:rPr lang="en-US" sz="2000" dirty="0"/>
              <a:t> is </a:t>
            </a:r>
            <a:r>
              <a:rPr lang="en-US" sz="2000" dirty="0">
                <a:solidFill>
                  <a:srgbClr val="0070C0"/>
                </a:solidFill>
              </a:rPr>
              <a:t>done</a:t>
            </a:r>
            <a:r>
              <a:rPr lang="en-US" sz="2000" dirty="0"/>
              <a:t> </a:t>
            </a:r>
            <a:r>
              <a:rPr lang="en-US" sz="2000" dirty="0">
                <a:solidFill>
                  <a:srgbClr val="FF0000"/>
                </a:solidFill>
              </a:rPr>
              <a:t>first</a:t>
            </a:r>
            <a:r>
              <a:rPr lang="en-US" sz="2000" dirty="0"/>
              <a:t> and then the </a:t>
            </a:r>
            <a:r>
              <a:rPr lang="en-US" sz="2000" dirty="0">
                <a:solidFill>
                  <a:srgbClr val="FF0000"/>
                </a:solidFill>
              </a:rPr>
              <a:t>application development</a:t>
            </a:r>
            <a:r>
              <a:rPr lang="en-US" sz="2000" dirty="0"/>
              <a:t> </a:t>
            </a:r>
            <a:r>
              <a:rPr lang="en-US" sz="2000" dirty="0" smtClean="0">
                <a:solidFill>
                  <a:srgbClr val="FF0000"/>
                </a:solidFill>
              </a:rPr>
              <a:t>starts</a:t>
            </a:r>
            <a:r>
              <a:rPr lang="en-US" sz="2000" dirty="0" smtClean="0"/>
              <a:t>.</a:t>
            </a:r>
          </a:p>
          <a:p>
            <a:pPr marL="685800">
              <a:buFont typeface="Wingdings" panose="05000000000000000000" pitchFamily="2" charset="2"/>
              <a:buChar char="ü"/>
            </a:pPr>
            <a:r>
              <a:rPr lang="en-US" sz="2000" dirty="0" smtClean="0"/>
              <a:t>Another </a:t>
            </a:r>
            <a:r>
              <a:rPr lang="en-US" sz="2000" dirty="0"/>
              <a:t>reason for doing the database design first is when the application being developed is a </a:t>
            </a:r>
            <a:r>
              <a:rPr lang="en-US" sz="2000" dirty="0">
                <a:solidFill>
                  <a:srgbClr val="FF0000"/>
                </a:solidFill>
              </a:rPr>
              <a:t>data centric</a:t>
            </a:r>
            <a:r>
              <a:rPr lang="en-US" sz="2000" dirty="0"/>
              <a:t> application itself</a:t>
            </a:r>
            <a:r>
              <a:rPr lang="en-US" sz="2000" dirty="0" smtClean="0"/>
              <a:t>.</a:t>
            </a:r>
          </a:p>
          <a:p>
            <a:pPr marL="457200">
              <a:buFont typeface="Wingdings" panose="05000000000000000000" pitchFamily="2" charset="2"/>
              <a:buChar char="§"/>
            </a:pPr>
            <a:r>
              <a:rPr lang="en-US" sz="2000" dirty="0"/>
              <a:t>Instead, it might be possible that the application demands the creation of the </a:t>
            </a:r>
            <a:r>
              <a:rPr lang="en-US" sz="2000" dirty="0">
                <a:solidFill>
                  <a:srgbClr val="FF0000"/>
                </a:solidFill>
              </a:rPr>
              <a:t>conceptual domain models</a:t>
            </a:r>
            <a:r>
              <a:rPr lang="en-US" sz="2000" dirty="0"/>
              <a:t> </a:t>
            </a:r>
            <a:r>
              <a:rPr lang="en-US" sz="2000" dirty="0">
                <a:solidFill>
                  <a:srgbClr val="0070C0"/>
                </a:solidFill>
              </a:rPr>
              <a:t>first</a:t>
            </a:r>
            <a:r>
              <a:rPr lang="en-US" sz="2000" dirty="0"/>
              <a:t>. </a:t>
            </a:r>
            <a:endParaRPr lang="en-US" sz="2000" dirty="0" smtClean="0"/>
          </a:p>
          <a:p>
            <a:pPr marL="685800">
              <a:buFont typeface="Wingdings" panose="05000000000000000000" pitchFamily="2" charset="2"/>
              <a:buChar char="ü"/>
            </a:pPr>
            <a:r>
              <a:rPr lang="en-US" sz="2000" dirty="0" smtClean="0"/>
              <a:t>Then</a:t>
            </a:r>
            <a:r>
              <a:rPr lang="en-US" sz="2000" dirty="0"/>
              <a:t>, based on these conceptual domain models, the database tables will be created, and the application will implement the business logic in terms of these conceptual business models.</a:t>
            </a:r>
          </a:p>
          <a:p>
            <a:pPr marL="457200">
              <a:buFont typeface="Wingdings" panose="05000000000000000000" pitchFamily="2" charset="2"/>
              <a:buChar char="§"/>
            </a:pPr>
            <a:r>
              <a:rPr lang="en-US" sz="2000" dirty="0"/>
              <a:t>Another possibility is that we are creating an application that is highly </a:t>
            </a:r>
            <a:r>
              <a:rPr lang="en-US" sz="2000" dirty="0">
                <a:solidFill>
                  <a:srgbClr val="FF0000"/>
                </a:solidFill>
              </a:rPr>
              <a:t>domain-centric</a:t>
            </a:r>
            <a:r>
              <a:rPr lang="en-US" sz="2000" dirty="0"/>
              <a:t>, and the application contains the </a:t>
            </a:r>
            <a:r>
              <a:rPr lang="en-US" sz="2000" dirty="0">
                <a:solidFill>
                  <a:srgbClr val="FF0000"/>
                </a:solidFill>
              </a:rPr>
              <a:t>domain models</a:t>
            </a:r>
            <a:r>
              <a:rPr lang="en-US" sz="2000" dirty="0"/>
              <a:t> implemented as </a:t>
            </a:r>
            <a:r>
              <a:rPr lang="en-US" sz="2000" dirty="0" smtClean="0">
                <a:solidFill>
                  <a:srgbClr val="0070C0"/>
                </a:solidFill>
              </a:rPr>
              <a:t>classes</a:t>
            </a:r>
            <a:r>
              <a:rPr lang="en-US" sz="2000" dirty="0" smtClean="0"/>
              <a:t>.</a:t>
            </a:r>
          </a:p>
          <a:p>
            <a:pPr marL="685800">
              <a:buFont typeface="Wingdings" panose="05000000000000000000" pitchFamily="2" charset="2"/>
              <a:buChar char="ü"/>
            </a:pPr>
            <a:r>
              <a:rPr lang="en-US" sz="2000" dirty="0" smtClean="0"/>
              <a:t>The </a:t>
            </a:r>
            <a:r>
              <a:rPr lang="en-US" sz="2000" dirty="0"/>
              <a:t>database is needed only to </a:t>
            </a:r>
            <a:r>
              <a:rPr lang="en-US" sz="2000" dirty="0">
                <a:solidFill>
                  <a:srgbClr val="FF0000"/>
                </a:solidFill>
              </a:rPr>
              <a:t>persist</a:t>
            </a:r>
            <a:r>
              <a:rPr lang="en-US" sz="2000" dirty="0"/>
              <a:t> these </a:t>
            </a:r>
            <a:r>
              <a:rPr lang="en-US" sz="2000" dirty="0">
                <a:solidFill>
                  <a:srgbClr val="FF0000"/>
                </a:solidFill>
              </a:rPr>
              <a:t>models</a:t>
            </a:r>
            <a:r>
              <a:rPr lang="en-US" sz="2000" dirty="0"/>
              <a:t> with all the relations.</a:t>
            </a:r>
          </a:p>
          <a:p>
            <a:pPr marL="457200">
              <a:buFont typeface="Wingdings" panose="05000000000000000000" pitchFamily="2" charset="2"/>
              <a:buChar char="§"/>
            </a:pPr>
            <a:r>
              <a:rPr lang="en-US" sz="2000" dirty="0"/>
              <a:t>Entity Framework provides support for all these development styles and scenarios</a:t>
            </a:r>
            <a:r>
              <a:rPr lang="en-US" sz="2000" dirty="0" smtClean="0"/>
              <a:t>.</a:t>
            </a:r>
            <a:endParaRPr lang="en-US" sz="2000" dirty="0"/>
          </a:p>
        </p:txBody>
      </p:sp>
      <p:sp>
        <p:nvSpPr>
          <p:cNvPr id="5" name="Date Placeholder 4"/>
          <p:cNvSpPr>
            <a:spLocks noGrp="1"/>
          </p:cNvSpPr>
          <p:nvPr>
            <p:ph type="dt" sz="half" idx="2"/>
          </p:nvPr>
        </p:nvSpPr>
        <p:spPr/>
        <p:txBody>
          <a:bodyPr/>
          <a:lstStyle/>
          <a:p>
            <a:fld id="{58F552A8-2AED-4B79-AE5F-1301892C4771}"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a:t>
            </a:fld>
            <a:endParaRPr lang="en-US"/>
          </a:p>
        </p:txBody>
      </p:sp>
    </p:spTree>
    <p:extLst>
      <p:ext uri="{BB962C8B-B14F-4D97-AF65-F5344CB8AC3E}">
        <p14:creationId xmlns:p14="http://schemas.microsoft.com/office/powerpoint/2010/main" val="27557963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sz="3800" dirty="0">
                <a:solidFill>
                  <a:schemeClr val="bg1"/>
                </a:solidFill>
              </a:rPr>
              <a:t>Inheritance with the Entity Framework Code First </a:t>
            </a:r>
            <a:r>
              <a:rPr lang="en-US" sz="3800" dirty="0" smtClean="0">
                <a:solidFill>
                  <a:schemeClr val="bg1"/>
                </a:solidFill>
              </a:rPr>
              <a:t>approach</a:t>
            </a:r>
            <a:endParaRPr lang="en-US" sz="3800" dirty="0">
              <a:solidFill>
                <a:schemeClr val="bg1"/>
              </a:solidFill>
            </a:endParaRP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5B1FF2B8-7CDB-4107-8E1F-19DB367DD236}"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110</a:t>
            </a:fld>
            <a:endParaRPr lang="en-US"/>
          </a:p>
        </p:txBody>
      </p:sp>
    </p:spTree>
    <p:extLst>
      <p:ext uri="{BB962C8B-B14F-4D97-AF65-F5344CB8AC3E}">
        <p14:creationId xmlns:p14="http://schemas.microsoft.com/office/powerpoint/2010/main" val="3500406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7" name="Date Placeholder 6"/>
          <p:cNvSpPr>
            <a:spLocks noGrp="1"/>
          </p:cNvSpPr>
          <p:nvPr>
            <p:ph type="dt" sz="half" idx="2"/>
          </p:nvPr>
        </p:nvSpPr>
        <p:spPr/>
        <p:txBody>
          <a:bodyPr/>
          <a:lstStyle/>
          <a:p>
            <a:fld id="{F69FF96E-0272-4C8D-879B-BAB6576E40DD}"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t>111</a:t>
            </a:fld>
            <a:endParaRPr lang="en-US"/>
          </a:p>
        </p:txBody>
      </p:sp>
      <p:sp>
        <p:nvSpPr>
          <p:cNvPr id="10" name="Text Placeholder 9"/>
          <p:cNvSpPr>
            <a:spLocks noGrp="1"/>
          </p:cNvSpPr>
          <p:nvPr>
            <p:ph type="body" sz="quarter" idx="4294967295"/>
          </p:nvPr>
        </p:nvSpPr>
        <p:spPr>
          <a:xfrm>
            <a:off x="1504950" y="2074863"/>
            <a:ext cx="10687050" cy="895350"/>
          </a:xfrm>
          <a:prstGeom prst="rect">
            <a:avLst/>
          </a:prstGeom>
        </p:spPr>
        <p:txBody>
          <a:bodyPr/>
          <a:lstStyle/>
          <a:p>
            <a:r>
              <a:rPr lang="en-US" dirty="0" smtClean="0"/>
              <a:t>EF </a:t>
            </a:r>
            <a:r>
              <a:rPr lang="en-US" dirty="0"/>
              <a:t>Code First – Managing Database Creation </a:t>
            </a:r>
            <a:r>
              <a:rPr lang="en-US" dirty="0" smtClean="0"/>
              <a:t>&amp; </a:t>
            </a:r>
            <a:r>
              <a:rPr lang="en-US" dirty="0"/>
              <a:t>Seeding Data</a:t>
            </a:r>
          </a:p>
        </p:txBody>
      </p:sp>
      <p:sp>
        <p:nvSpPr>
          <p:cNvPr id="11" name="Text Placeholder 10"/>
          <p:cNvSpPr>
            <a:spLocks noGrp="1"/>
          </p:cNvSpPr>
          <p:nvPr>
            <p:ph type="body" sz="quarter" idx="4294967295"/>
          </p:nvPr>
        </p:nvSpPr>
        <p:spPr>
          <a:xfrm>
            <a:off x="0" y="106363"/>
            <a:ext cx="914400" cy="6400800"/>
          </a:xfrm>
          <a:prstGeom prst="rect">
            <a:avLst/>
          </a:prstGeom>
        </p:spPr>
        <p:txBody>
          <a:bodyPr/>
          <a:lstStyle/>
          <a:p>
            <a:r>
              <a:rPr lang="en-US" dirty="0" smtClean="0"/>
              <a:t>7</a:t>
            </a:r>
            <a:endParaRPr lang="en-US" dirty="0"/>
          </a:p>
        </p:txBody>
      </p:sp>
      <p:pic>
        <p:nvPicPr>
          <p:cNvPr id="4" name="Picture 3"/>
          <p:cNvPicPr>
            <a:picLocks noChangeAspect="1"/>
          </p:cNvPicPr>
          <p:nvPr/>
        </p:nvPicPr>
        <p:blipFill>
          <a:blip r:embed="rId2"/>
          <a:stretch>
            <a:fillRect/>
          </a:stretch>
        </p:blipFill>
        <p:spPr>
          <a:xfrm>
            <a:off x="7867650" y="5202821"/>
            <a:ext cx="3990975" cy="1304925"/>
          </a:xfrm>
          <a:prstGeom prst="rect">
            <a:avLst/>
          </a:prstGeom>
          <a:ln>
            <a:solidFill>
              <a:schemeClr val="accent1"/>
            </a:solidFill>
          </a:ln>
        </p:spPr>
      </p:pic>
    </p:spTree>
    <p:extLst>
      <p:ext uri="{BB962C8B-B14F-4D97-AF65-F5344CB8AC3E}">
        <p14:creationId xmlns:p14="http://schemas.microsoft.com/office/powerpoint/2010/main" val="40051084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 far, we have seen how we can use various Entity Framework </a:t>
            </a:r>
            <a:r>
              <a:rPr lang="en-US" sz="2000" dirty="0" smtClean="0"/>
              <a:t>approaches.</a:t>
            </a:r>
          </a:p>
          <a:p>
            <a:pPr marL="461963">
              <a:buFont typeface="Wingdings" panose="05000000000000000000" pitchFamily="2" charset="2"/>
              <a:buChar char="§"/>
            </a:pPr>
            <a:r>
              <a:rPr lang="en-US" sz="2000" dirty="0" smtClean="0"/>
              <a:t>We </a:t>
            </a:r>
            <a:r>
              <a:rPr lang="en-US" sz="2000" dirty="0"/>
              <a:t>have seen the details of the Database First approach, and how we can use Entity Framework's Code First approach to create the database from our domain </a:t>
            </a:r>
            <a:r>
              <a:rPr lang="en-US" sz="2000" dirty="0" smtClean="0"/>
              <a:t>entities.</a:t>
            </a:r>
          </a:p>
          <a:p>
            <a:pPr marL="461963">
              <a:buFont typeface="Wingdings" panose="05000000000000000000" pitchFamily="2" charset="2"/>
              <a:buChar char="§"/>
            </a:pPr>
            <a:r>
              <a:rPr lang="en-US" sz="2000" dirty="0" smtClean="0"/>
              <a:t>Now</a:t>
            </a:r>
            <a:r>
              <a:rPr lang="en-US" sz="2000" dirty="0"/>
              <a:t>, let's see how we can use Entity Framework to manage database </a:t>
            </a:r>
            <a:r>
              <a:rPr lang="en-US" sz="2000" dirty="0" smtClean="0"/>
              <a:t>creation.</a:t>
            </a:r>
          </a:p>
          <a:p>
            <a:pPr marL="461963">
              <a:buFont typeface="Wingdings" panose="05000000000000000000" pitchFamily="2" charset="2"/>
              <a:buChar char="§"/>
            </a:pPr>
            <a:r>
              <a:rPr lang="en-US" sz="2000" dirty="0" smtClean="0"/>
              <a:t>We </a:t>
            </a:r>
            <a:r>
              <a:rPr lang="en-US" sz="2000" dirty="0"/>
              <a:t>will take a look at how we can specify the location and name of the </a:t>
            </a:r>
            <a:r>
              <a:rPr lang="en-US" sz="2000" dirty="0" smtClean="0"/>
              <a:t>database.</a:t>
            </a:r>
          </a:p>
          <a:p>
            <a:pPr marL="461963">
              <a:buFont typeface="Wingdings" panose="05000000000000000000" pitchFamily="2" charset="2"/>
              <a:buChar char="§"/>
            </a:pPr>
            <a:r>
              <a:rPr lang="en-US" sz="2000" dirty="0" smtClean="0"/>
              <a:t>We </a:t>
            </a:r>
            <a:r>
              <a:rPr lang="en-US" sz="2000" dirty="0"/>
              <a:t>will also see how we can initialize the database using Entity Framework's provided </a:t>
            </a:r>
            <a:r>
              <a:rPr lang="en-US" sz="2000" dirty="0" smtClean="0"/>
              <a:t>mechanism.</a:t>
            </a:r>
          </a:p>
          <a:p>
            <a:pPr marL="461963">
              <a:buFont typeface="Wingdings" panose="05000000000000000000" pitchFamily="2" charset="2"/>
              <a:buChar char="§"/>
            </a:pPr>
            <a:r>
              <a:rPr lang="en-US" sz="2000" dirty="0" smtClean="0"/>
              <a:t>Finally</a:t>
            </a:r>
            <a:r>
              <a:rPr lang="en-US" sz="2000" dirty="0"/>
              <a:t>, we will take a look at how we can seed the database with some initial data using Entity Framework</a:t>
            </a:r>
            <a:r>
              <a:rPr lang="en-US" sz="2000" dirty="0" smtClean="0"/>
              <a:t>.</a:t>
            </a:r>
            <a:endParaRPr lang="en-US" sz="2000" dirty="0"/>
          </a:p>
        </p:txBody>
      </p:sp>
      <p:sp>
        <p:nvSpPr>
          <p:cNvPr id="5" name="Date Placeholder 4"/>
          <p:cNvSpPr>
            <a:spLocks noGrp="1"/>
          </p:cNvSpPr>
          <p:nvPr>
            <p:ph type="dt" sz="half" idx="2"/>
          </p:nvPr>
        </p:nvSpPr>
        <p:spPr/>
        <p:txBody>
          <a:bodyPr/>
          <a:lstStyle/>
          <a:p>
            <a:fld id="{9C528207-0FF1-430F-AA12-AFE349041841}"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112</a:t>
            </a:fld>
            <a:endParaRPr lang="en-US"/>
          </a:p>
        </p:txBody>
      </p:sp>
    </p:spTree>
    <p:extLst>
      <p:ext uri="{BB962C8B-B14F-4D97-AF65-F5344CB8AC3E}">
        <p14:creationId xmlns:p14="http://schemas.microsoft.com/office/powerpoint/2010/main" val="2613963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Managing database </a:t>
            </a:r>
            <a:r>
              <a:rPr lang="en-US" dirty="0" smtClean="0">
                <a:solidFill>
                  <a:schemeClr val="bg1"/>
                </a:solidFill>
              </a:rPr>
              <a:t>connections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first thing that comes to mind when we use Entity Framework code first is how we will manage the various connection </a:t>
            </a:r>
            <a:r>
              <a:rPr lang="en-US" sz="2000" dirty="0" smtClean="0"/>
              <a:t>parameters.</a:t>
            </a:r>
          </a:p>
          <a:p>
            <a:pPr marL="461963">
              <a:buFont typeface="Wingdings" panose="05000000000000000000" pitchFamily="2" charset="2"/>
              <a:buChar char="§"/>
            </a:pPr>
            <a:r>
              <a:rPr lang="en-US" sz="2000" dirty="0" smtClean="0"/>
              <a:t>In </a:t>
            </a:r>
            <a:r>
              <a:rPr lang="en-US" sz="2000" dirty="0"/>
              <a:t>this section, we will see how we can manage the various </a:t>
            </a:r>
            <a:r>
              <a:rPr lang="en-US" sz="2000" dirty="0">
                <a:solidFill>
                  <a:srgbClr val="FF0000"/>
                </a:solidFill>
              </a:rPr>
              <a:t>connection parameters</a:t>
            </a:r>
            <a:r>
              <a:rPr lang="en-US" sz="2000" dirty="0"/>
              <a:t> such as </a:t>
            </a:r>
            <a:r>
              <a:rPr lang="en-US" sz="2000" dirty="0">
                <a:solidFill>
                  <a:srgbClr val="0070C0"/>
                </a:solidFill>
              </a:rPr>
              <a:t>database location and database name</a:t>
            </a:r>
            <a:r>
              <a:rPr lang="en-US" sz="2000" dirty="0" smtClean="0"/>
              <a:t>.</a:t>
            </a:r>
          </a:p>
        </p:txBody>
      </p:sp>
      <p:sp>
        <p:nvSpPr>
          <p:cNvPr id="5" name="Date Placeholder 4"/>
          <p:cNvSpPr>
            <a:spLocks noGrp="1"/>
          </p:cNvSpPr>
          <p:nvPr>
            <p:ph type="dt" sz="half" idx="2"/>
          </p:nvPr>
        </p:nvSpPr>
        <p:spPr/>
        <p:txBody>
          <a:bodyPr/>
          <a:lstStyle/>
          <a:p>
            <a:fld id="{96B2623F-F2FA-4FB0-8027-C5B0204709DA}"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113</a:t>
            </a:fld>
            <a:endParaRPr lang="en-US"/>
          </a:p>
        </p:txBody>
      </p:sp>
    </p:spTree>
    <p:extLst>
      <p:ext uri="{BB962C8B-B14F-4D97-AF65-F5344CB8AC3E}">
        <p14:creationId xmlns:p14="http://schemas.microsoft.com/office/powerpoint/2010/main" val="42581129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Managing connections using a configuration </a:t>
            </a:r>
            <a:r>
              <a:rPr lang="en-US" dirty="0" smtClean="0"/>
              <a:t>file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BCC1F094-3605-445D-8EDD-A0D2C6568D26}"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114</a:t>
            </a:fld>
            <a:endParaRPr lang="en-US"/>
          </a:p>
        </p:txBody>
      </p:sp>
    </p:spTree>
    <p:extLst>
      <p:ext uri="{BB962C8B-B14F-4D97-AF65-F5344CB8AC3E}">
        <p14:creationId xmlns:p14="http://schemas.microsoft.com/office/powerpoint/2010/main" val="3274559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an existing </a:t>
            </a:r>
            <a:r>
              <a:rPr lang="en-US" dirty="0" smtClean="0"/>
              <a:t>ConnectionString</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20B96422-E832-4664-B7C1-54E104BBC088}"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115</a:t>
            </a:fld>
            <a:endParaRPr lang="en-US"/>
          </a:p>
        </p:txBody>
      </p:sp>
    </p:spTree>
    <p:extLst>
      <p:ext uri="{BB962C8B-B14F-4D97-AF65-F5344CB8AC3E}">
        <p14:creationId xmlns:p14="http://schemas.microsoft.com/office/powerpoint/2010/main" val="36310542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an existing </a:t>
            </a:r>
            <a:r>
              <a:rPr lang="en-US" dirty="0" smtClean="0"/>
              <a:t>connection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9455788B-40A3-4B51-A211-EBF7D35EAF85}"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116</a:t>
            </a:fld>
            <a:endParaRPr lang="en-US"/>
          </a:p>
        </p:txBody>
      </p:sp>
    </p:spTree>
    <p:extLst>
      <p:ext uri="{BB962C8B-B14F-4D97-AF65-F5344CB8AC3E}">
        <p14:creationId xmlns:p14="http://schemas.microsoft.com/office/powerpoint/2010/main" val="23698348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Managing database </a:t>
            </a:r>
            <a:r>
              <a:rPr lang="en-US" dirty="0" smtClean="0">
                <a:solidFill>
                  <a:schemeClr val="bg1"/>
                </a:solidFill>
              </a:rPr>
              <a:t>initialization</a:t>
            </a:r>
            <a:endParaRPr lang="en-US" dirty="0">
              <a:solidFill>
                <a:schemeClr val="bg1"/>
              </a:solidFill>
            </a:endParaRPr>
          </a:p>
        </p:txBody>
      </p:sp>
      <p:sp>
        <p:nvSpPr>
          <p:cNvPr id="4" name="Content Placeholder 3"/>
          <p:cNvSpPr>
            <a:spLocks noGrp="1"/>
          </p:cNvSpPr>
          <p:nvPr>
            <p:ph idx="1"/>
          </p:nvPr>
        </p:nvSpPr>
        <p:spPr/>
        <p:txBody>
          <a:bodyPr>
            <a:normAutofit fontScale="92500" lnSpcReduction="10000"/>
          </a:bodyPr>
          <a:lstStyle/>
          <a:p>
            <a:pPr>
              <a:buFont typeface="Wingdings" panose="05000000000000000000" pitchFamily="2" charset="2"/>
              <a:buChar char="v"/>
            </a:pPr>
            <a:r>
              <a:rPr lang="en-US" sz="2000" dirty="0"/>
              <a:t>When we run our Entity Framework Code First application for the first time, Entity Framework will do the </a:t>
            </a:r>
            <a:r>
              <a:rPr lang="en-US" sz="2000" dirty="0" smtClean="0"/>
              <a:t>following:</a:t>
            </a:r>
          </a:p>
          <a:p>
            <a:pPr marL="687388">
              <a:buFont typeface="Wingdings" panose="05000000000000000000" pitchFamily="2" charset="2"/>
              <a:buChar char="ü"/>
            </a:pPr>
            <a:r>
              <a:rPr lang="en-US" sz="2000" dirty="0" smtClean="0"/>
              <a:t>Check </a:t>
            </a:r>
            <a:r>
              <a:rPr lang="en-US" sz="2000" dirty="0"/>
              <a:t>the </a:t>
            </a:r>
            <a:r>
              <a:rPr lang="en-US" sz="2000" dirty="0">
                <a:solidFill>
                  <a:srgbClr val="FF0000"/>
                </a:solidFill>
              </a:rPr>
              <a:t>DbContext</a:t>
            </a:r>
            <a:r>
              <a:rPr lang="en-US" sz="2000" dirty="0"/>
              <a:t> </a:t>
            </a:r>
            <a:r>
              <a:rPr lang="en-US" sz="2000" dirty="0">
                <a:solidFill>
                  <a:srgbClr val="0070C0"/>
                </a:solidFill>
              </a:rPr>
              <a:t>class</a:t>
            </a:r>
            <a:r>
              <a:rPr lang="en-US" sz="2000" dirty="0"/>
              <a:t> that is being </a:t>
            </a:r>
            <a:r>
              <a:rPr lang="en-US" sz="2000" dirty="0" smtClean="0"/>
              <a:t>used.</a:t>
            </a:r>
          </a:p>
          <a:p>
            <a:pPr marL="687388">
              <a:buFont typeface="Wingdings" panose="05000000000000000000" pitchFamily="2" charset="2"/>
              <a:buChar char="ü"/>
            </a:pPr>
            <a:r>
              <a:rPr lang="en-US" sz="2000" dirty="0" smtClean="0"/>
              <a:t>Find </a:t>
            </a:r>
            <a:r>
              <a:rPr lang="en-US" sz="2000" dirty="0"/>
              <a:t>the </a:t>
            </a:r>
            <a:r>
              <a:rPr lang="en-US" sz="2000" dirty="0">
                <a:solidFill>
                  <a:srgbClr val="FF0000"/>
                </a:solidFill>
              </a:rPr>
              <a:t>connectionString</a:t>
            </a:r>
            <a:r>
              <a:rPr lang="en-US" sz="2000" dirty="0"/>
              <a:t> that should be used with this context </a:t>
            </a:r>
            <a:r>
              <a:rPr lang="en-US" sz="2000" dirty="0" smtClean="0"/>
              <a:t>class.</a:t>
            </a:r>
          </a:p>
          <a:p>
            <a:pPr marL="687388">
              <a:buFont typeface="Wingdings" panose="05000000000000000000" pitchFamily="2" charset="2"/>
              <a:buChar char="ü"/>
            </a:pPr>
            <a:r>
              <a:rPr lang="en-US" sz="2000" dirty="0" smtClean="0"/>
              <a:t>Find </a:t>
            </a:r>
            <a:r>
              <a:rPr lang="en-US" sz="2000" dirty="0"/>
              <a:t>the </a:t>
            </a:r>
            <a:r>
              <a:rPr lang="en-US" sz="2000" dirty="0">
                <a:solidFill>
                  <a:srgbClr val="FF0000"/>
                </a:solidFill>
              </a:rPr>
              <a:t>domain entities</a:t>
            </a:r>
            <a:r>
              <a:rPr lang="en-US" sz="2000" dirty="0"/>
              <a:t> and extract the </a:t>
            </a:r>
            <a:r>
              <a:rPr lang="en-US" sz="2000" dirty="0">
                <a:solidFill>
                  <a:srgbClr val="FF0000"/>
                </a:solidFill>
              </a:rPr>
              <a:t>schema-related </a:t>
            </a:r>
            <a:r>
              <a:rPr lang="en-US" sz="2000" dirty="0" smtClean="0">
                <a:solidFill>
                  <a:srgbClr val="FF0000"/>
                </a:solidFill>
              </a:rPr>
              <a:t>information</a:t>
            </a:r>
            <a:r>
              <a:rPr lang="en-US" sz="2000" dirty="0" smtClean="0"/>
              <a:t>.</a:t>
            </a:r>
          </a:p>
          <a:p>
            <a:pPr marL="687388">
              <a:buFont typeface="Wingdings" panose="05000000000000000000" pitchFamily="2" charset="2"/>
              <a:buChar char="ü"/>
            </a:pPr>
            <a:r>
              <a:rPr lang="en-US" sz="2000" dirty="0" smtClean="0"/>
              <a:t>The </a:t>
            </a:r>
            <a:r>
              <a:rPr lang="en-US" sz="2000" dirty="0"/>
              <a:t>database will be </a:t>
            </a:r>
            <a:r>
              <a:rPr lang="en-US" sz="2000" dirty="0" smtClean="0"/>
              <a:t>created.</a:t>
            </a:r>
          </a:p>
          <a:p>
            <a:pPr marL="687388">
              <a:buFont typeface="Wingdings" panose="05000000000000000000" pitchFamily="2" charset="2"/>
              <a:buChar char="ü"/>
            </a:pPr>
            <a:r>
              <a:rPr lang="en-US" sz="2000" dirty="0" smtClean="0"/>
              <a:t>Data </a:t>
            </a:r>
            <a:r>
              <a:rPr lang="en-US" sz="2000" dirty="0"/>
              <a:t>will be inserted into the </a:t>
            </a:r>
            <a:r>
              <a:rPr lang="en-US" sz="2000" dirty="0" smtClean="0"/>
              <a:t>system.</a:t>
            </a:r>
          </a:p>
          <a:p>
            <a:pPr marL="461963">
              <a:buFont typeface="Wingdings" panose="05000000000000000000" pitchFamily="2" charset="2"/>
              <a:buChar char="§"/>
            </a:pPr>
            <a:r>
              <a:rPr lang="en-US" sz="2000" dirty="0" smtClean="0"/>
              <a:t>What </a:t>
            </a:r>
            <a:r>
              <a:rPr lang="en-US" sz="2000" dirty="0"/>
              <a:t>will happen if the database already exists? What will happen if the application is run a second time? Should it create the database again or simply use the existing </a:t>
            </a:r>
            <a:r>
              <a:rPr lang="en-US" sz="2000" dirty="0" smtClean="0"/>
              <a:t>database?</a:t>
            </a:r>
          </a:p>
          <a:p>
            <a:pPr marL="461963">
              <a:buFont typeface="Wingdings" panose="05000000000000000000" pitchFamily="2" charset="2"/>
              <a:buChar char="§"/>
            </a:pPr>
            <a:r>
              <a:rPr lang="en-US" sz="2000" dirty="0" smtClean="0"/>
              <a:t>These </a:t>
            </a:r>
            <a:r>
              <a:rPr lang="en-US" sz="2000" dirty="0"/>
              <a:t>are a few questions that can be answered simply by understanding the </a:t>
            </a:r>
            <a:r>
              <a:rPr lang="en-US" sz="2000" dirty="0">
                <a:solidFill>
                  <a:srgbClr val="FF0000"/>
                </a:solidFill>
              </a:rPr>
              <a:t>database initialization process</a:t>
            </a:r>
            <a:r>
              <a:rPr lang="en-US" sz="2000" dirty="0"/>
              <a:t> of Entity Framework</a:t>
            </a:r>
            <a:r>
              <a:rPr lang="en-US" sz="2000" dirty="0" smtClean="0"/>
              <a:t>.</a:t>
            </a:r>
          </a:p>
          <a:p>
            <a:pPr marL="461963">
              <a:buFont typeface="Wingdings" panose="05000000000000000000" pitchFamily="2" charset="2"/>
              <a:buChar char="§"/>
            </a:pPr>
            <a:r>
              <a:rPr lang="en-US" sz="2000" dirty="0"/>
              <a:t>Once the schema information is extracted, Entity Framework will use </a:t>
            </a:r>
            <a:r>
              <a:rPr lang="en-US" sz="2000" dirty="0">
                <a:solidFill>
                  <a:srgbClr val="FF0000"/>
                </a:solidFill>
              </a:rPr>
              <a:t>database initializers</a:t>
            </a:r>
            <a:r>
              <a:rPr lang="en-US" sz="2000" dirty="0"/>
              <a:t> to push the schema information to the </a:t>
            </a:r>
            <a:r>
              <a:rPr lang="en-US" sz="2000" dirty="0" smtClean="0"/>
              <a:t>database.</a:t>
            </a:r>
          </a:p>
          <a:p>
            <a:pPr marL="461963">
              <a:buFont typeface="Wingdings" panose="05000000000000000000" pitchFamily="2" charset="2"/>
              <a:buChar char="§"/>
            </a:pPr>
            <a:r>
              <a:rPr lang="en-US" sz="2000" dirty="0" smtClean="0"/>
              <a:t>There </a:t>
            </a:r>
            <a:r>
              <a:rPr lang="en-US" sz="2000" dirty="0"/>
              <a:t>are various possible strategies for database initializers, and Entity Framework's </a:t>
            </a:r>
            <a:r>
              <a:rPr lang="en-US" sz="2000" dirty="0">
                <a:solidFill>
                  <a:srgbClr val="FF0000"/>
                </a:solidFill>
              </a:rPr>
              <a:t>default strategy</a:t>
            </a:r>
            <a:r>
              <a:rPr lang="en-US" sz="2000" dirty="0"/>
              <a:t> is to </a:t>
            </a:r>
            <a:endParaRPr lang="en-US" sz="2000" dirty="0" smtClean="0"/>
          </a:p>
          <a:p>
            <a:pPr marL="687388" indent="-225425">
              <a:buFont typeface="Wingdings" panose="05000000000000000000" pitchFamily="2" charset="2"/>
              <a:buChar char="ü"/>
            </a:pPr>
            <a:r>
              <a:rPr lang="en-US" sz="2000" dirty="0" smtClean="0"/>
              <a:t>create </a:t>
            </a:r>
            <a:r>
              <a:rPr lang="en-US" sz="2000" dirty="0"/>
              <a:t>the database if it doesn't exist, </a:t>
            </a:r>
            <a:r>
              <a:rPr lang="en-US" sz="2000" dirty="0" smtClean="0"/>
              <a:t>and</a:t>
            </a:r>
          </a:p>
          <a:p>
            <a:pPr marL="687388" indent="-225425">
              <a:buFont typeface="Wingdings" panose="05000000000000000000" pitchFamily="2" charset="2"/>
              <a:buChar char="ü"/>
            </a:pPr>
            <a:r>
              <a:rPr lang="en-US" sz="2000" dirty="0" smtClean="0"/>
              <a:t>use </a:t>
            </a:r>
            <a:r>
              <a:rPr lang="en-US" sz="2000" dirty="0"/>
              <a:t>the existing one if it exists</a:t>
            </a:r>
            <a:r>
              <a:rPr lang="en-US" sz="2000" dirty="0" smtClean="0"/>
              <a:t>.</a:t>
            </a:r>
            <a:endParaRPr lang="en-US" sz="2000" dirty="0"/>
          </a:p>
        </p:txBody>
      </p:sp>
      <p:sp>
        <p:nvSpPr>
          <p:cNvPr id="5" name="Date Placeholder 4"/>
          <p:cNvSpPr>
            <a:spLocks noGrp="1"/>
          </p:cNvSpPr>
          <p:nvPr>
            <p:ph type="dt" sz="half" idx="2"/>
          </p:nvPr>
        </p:nvSpPr>
        <p:spPr/>
        <p:txBody>
          <a:bodyPr/>
          <a:lstStyle/>
          <a:p>
            <a:fld id="{4AB0857E-F403-4525-B0B5-31D0375C7FB2}"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117</a:t>
            </a:fld>
            <a:endParaRPr lang="en-US"/>
          </a:p>
        </p:txBody>
      </p:sp>
    </p:spTree>
    <p:extLst>
      <p:ext uri="{BB962C8B-B14F-4D97-AF65-F5344CB8AC3E}">
        <p14:creationId xmlns:p14="http://schemas.microsoft.com/office/powerpoint/2010/main" val="2848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Database initialization strategies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F5EA330E-8925-485E-8C75-28D27C6E527E}"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118</a:t>
            </a:fld>
            <a:endParaRPr lang="en-US"/>
          </a:p>
        </p:txBody>
      </p:sp>
      <p:sp>
        <p:nvSpPr>
          <p:cNvPr id="5" name="Content Placeholder 3"/>
          <p:cNvSpPr>
            <a:spLocks noGrp="1"/>
          </p:cNvSpPr>
          <p:nvPr>
            <p:ph sz="half" idx="4294967295"/>
          </p:nvPr>
        </p:nvSpPr>
        <p:spPr>
          <a:xfrm>
            <a:off x="0" y="1274763"/>
            <a:ext cx="11887200" cy="5264150"/>
          </a:xfrm>
          <a:prstGeom prst="rect">
            <a:avLst/>
          </a:prstGeom>
        </p:spPr>
        <p:txBody>
          <a:bodyPr>
            <a:noAutofit/>
          </a:bodyPr>
          <a:lstStyle/>
          <a:p>
            <a:pPr>
              <a:buFont typeface="Wingdings" panose="05000000000000000000" pitchFamily="2" charset="2"/>
              <a:buChar char="v"/>
            </a:pPr>
            <a:r>
              <a:rPr lang="en-US" sz="2000" dirty="0">
                <a:latin typeface="Gill Sans MT" panose="020B0502020104020203" pitchFamily="34" charset="0"/>
              </a:rPr>
              <a:t>The possible database initialization strategies are as follows</a:t>
            </a:r>
            <a:r>
              <a:rPr lang="en-US" sz="2000" dirty="0" smtClean="0">
                <a:latin typeface="Gill Sans MT" panose="020B0502020104020203" pitchFamily="34" charset="0"/>
              </a:rPr>
              <a:t>:</a:t>
            </a:r>
            <a:endParaRPr lang="en-US" sz="2000" dirty="0">
              <a:latin typeface="Gill Sans MT" panose="020B0502020104020203" pitchFamily="34" charset="0"/>
            </a:endParaRPr>
          </a:p>
          <a:p>
            <a:pPr marL="461963">
              <a:buFont typeface="Wingdings" panose="05000000000000000000" pitchFamily="2" charset="2"/>
              <a:buChar char="§"/>
            </a:pPr>
            <a:r>
              <a:rPr lang="en-US" sz="2000" dirty="0" smtClean="0">
                <a:solidFill>
                  <a:srgbClr val="0070C0"/>
                </a:solidFill>
                <a:latin typeface="Gill Sans MT" panose="020B0502020104020203" pitchFamily="34" charset="0"/>
              </a:rPr>
              <a:t>CreateDatabaseIfNotExists</a:t>
            </a:r>
            <a:r>
              <a:rPr lang="en-US" sz="2000" dirty="0">
                <a:latin typeface="Gill Sans MT" panose="020B0502020104020203" pitchFamily="34" charset="0"/>
              </a:rPr>
              <a:t>: This will create the database if it does not exist, and if it exists, then it will use the existing </a:t>
            </a:r>
            <a:r>
              <a:rPr lang="en-US" sz="2000" dirty="0" smtClean="0">
                <a:latin typeface="Gill Sans MT" panose="020B0502020104020203" pitchFamily="34" charset="0"/>
              </a:rPr>
              <a:t>database. If </a:t>
            </a:r>
            <a:r>
              <a:rPr lang="en-US" sz="2000" dirty="0">
                <a:latin typeface="Gill Sans MT" panose="020B0502020104020203" pitchFamily="34" charset="0"/>
              </a:rPr>
              <a:t>there is a mismatch in the schema information extracted from the domain models and the actual database schema, an </a:t>
            </a:r>
            <a:r>
              <a:rPr lang="en-US" sz="2000" dirty="0">
                <a:solidFill>
                  <a:srgbClr val="FF0000"/>
                </a:solidFill>
                <a:latin typeface="Gill Sans MT" panose="020B0502020104020203" pitchFamily="34" charset="0"/>
              </a:rPr>
              <a:t>exception</a:t>
            </a:r>
            <a:r>
              <a:rPr lang="en-US" sz="2000" dirty="0">
                <a:latin typeface="Gill Sans MT" panose="020B0502020104020203" pitchFamily="34" charset="0"/>
              </a:rPr>
              <a:t> will be thrown</a:t>
            </a:r>
            <a:r>
              <a:rPr lang="en-US" sz="2000" dirty="0" smtClean="0">
                <a:latin typeface="Gill Sans MT" panose="020B0502020104020203" pitchFamily="34" charset="0"/>
              </a:rPr>
              <a:t>.</a:t>
            </a:r>
          </a:p>
          <a:p>
            <a:pPr marL="461963">
              <a:buFont typeface="Wingdings" panose="05000000000000000000" pitchFamily="2" charset="2"/>
              <a:buChar char="§"/>
            </a:pPr>
            <a:r>
              <a:rPr lang="en-US" sz="2000" dirty="0">
                <a:solidFill>
                  <a:srgbClr val="0070C0"/>
                </a:solidFill>
                <a:latin typeface="Gill Sans MT" panose="020B0502020104020203" pitchFamily="34" charset="0"/>
              </a:rPr>
              <a:t>DropCreateDatabaseAlways:</a:t>
            </a:r>
            <a:r>
              <a:rPr lang="en-US" sz="2000" dirty="0">
                <a:latin typeface="Gill Sans MT" panose="020B0502020104020203" pitchFamily="34" charset="0"/>
              </a:rPr>
              <a:t> If this strategy is used, the database is dropped every time the application is run. </a:t>
            </a:r>
            <a:endParaRPr lang="en-US" sz="2000" dirty="0" smtClean="0">
              <a:latin typeface="Gill Sans MT" panose="020B0502020104020203" pitchFamily="34" charset="0"/>
            </a:endParaRPr>
          </a:p>
          <a:p>
            <a:pPr marL="461963" indent="0">
              <a:buNone/>
            </a:pPr>
            <a:r>
              <a:rPr lang="en-US" sz="2000" dirty="0" smtClean="0">
                <a:latin typeface="Gill Sans MT" panose="020B0502020104020203" pitchFamily="34" charset="0"/>
              </a:rPr>
              <a:t>This </a:t>
            </a:r>
            <a:r>
              <a:rPr lang="en-US" sz="2000" dirty="0">
                <a:latin typeface="Gill Sans MT" panose="020B0502020104020203" pitchFamily="34" charset="0"/>
              </a:rPr>
              <a:t>is mostly useful in the </a:t>
            </a:r>
            <a:r>
              <a:rPr lang="en-US" sz="2000" dirty="0">
                <a:solidFill>
                  <a:srgbClr val="FF0000"/>
                </a:solidFill>
                <a:latin typeface="Gill Sans MT" panose="020B0502020104020203" pitchFamily="34" charset="0"/>
              </a:rPr>
              <a:t>early stages</a:t>
            </a:r>
            <a:r>
              <a:rPr lang="en-US" sz="2000" dirty="0">
                <a:latin typeface="Gill Sans MT" panose="020B0502020104020203" pitchFamily="34" charset="0"/>
              </a:rPr>
              <a:t> of the development cycle when we usually design our domain </a:t>
            </a:r>
            <a:r>
              <a:rPr lang="en-US" sz="2000" dirty="0" smtClean="0">
                <a:latin typeface="Gill Sans MT" panose="020B0502020104020203" pitchFamily="34" charset="0"/>
              </a:rPr>
              <a:t>entities. It </a:t>
            </a:r>
            <a:r>
              <a:rPr lang="en-US" sz="2000" dirty="0">
                <a:latin typeface="Gill Sans MT" panose="020B0502020104020203" pitchFamily="34" charset="0"/>
              </a:rPr>
              <a:t>is also useful from a unit tests </a:t>
            </a:r>
            <a:r>
              <a:rPr lang="en-US" sz="2000" dirty="0" smtClean="0">
                <a:latin typeface="Gill Sans MT" panose="020B0502020104020203" pitchFamily="34" charset="0"/>
              </a:rPr>
              <a:t>perspective.</a:t>
            </a:r>
          </a:p>
          <a:p>
            <a:pPr marL="461963">
              <a:buFont typeface="Wingdings" panose="05000000000000000000" pitchFamily="2" charset="2"/>
              <a:buChar char="§"/>
            </a:pPr>
            <a:r>
              <a:rPr lang="en-US" sz="2000" dirty="0" smtClean="0">
                <a:solidFill>
                  <a:srgbClr val="0070C0"/>
                </a:solidFill>
                <a:latin typeface="Gill Sans MT" panose="020B0502020104020203" pitchFamily="34" charset="0"/>
              </a:rPr>
              <a:t>DropCreateDatabaseIfModelChanges</a:t>
            </a:r>
            <a:r>
              <a:rPr lang="en-US" sz="2000" dirty="0">
                <a:solidFill>
                  <a:srgbClr val="0070C0"/>
                </a:solidFill>
                <a:latin typeface="Gill Sans MT" panose="020B0502020104020203" pitchFamily="34" charset="0"/>
              </a:rPr>
              <a:t>:</a:t>
            </a:r>
            <a:r>
              <a:rPr lang="en-US" sz="2000" dirty="0">
                <a:latin typeface="Gill Sans MT" panose="020B0502020104020203" pitchFamily="34" charset="0"/>
              </a:rPr>
              <a:t> If this strategy is used, it will create the database if it does not exist, and if it exists, then it will use the existing </a:t>
            </a:r>
            <a:r>
              <a:rPr lang="en-US" sz="2000" dirty="0" smtClean="0">
                <a:latin typeface="Gill Sans MT" panose="020B0502020104020203" pitchFamily="34" charset="0"/>
              </a:rPr>
              <a:t>database. However</a:t>
            </a:r>
            <a:r>
              <a:rPr lang="en-US" sz="2000" dirty="0">
                <a:latin typeface="Gill Sans MT" panose="020B0502020104020203" pitchFamily="34" charset="0"/>
              </a:rPr>
              <a:t>, the important thing to note here is that if there is a mismatch in the schema information extracted from the domain models and the actual database schema, the database will be dropped and created </a:t>
            </a:r>
            <a:r>
              <a:rPr lang="en-US" sz="2000" dirty="0" smtClean="0">
                <a:latin typeface="Gill Sans MT" panose="020B0502020104020203" pitchFamily="34" charset="0"/>
              </a:rPr>
              <a:t>again.</a:t>
            </a:r>
          </a:p>
          <a:p>
            <a:pPr marL="461963">
              <a:buFont typeface="Wingdings" panose="05000000000000000000" pitchFamily="2" charset="2"/>
              <a:buChar char="§"/>
            </a:pPr>
            <a:r>
              <a:rPr lang="en-US" sz="2000" dirty="0" smtClean="0">
                <a:solidFill>
                  <a:srgbClr val="0070C0"/>
                </a:solidFill>
                <a:latin typeface="Gill Sans MT" panose="020B0502020104020203" pitchFamily="34" charset="0"/>
              </a:rPr>
              <a:t>MigrateDatabaseToLatestVersion</a:t>
            </a:r>
            <a:r>
              <a:rPr lang="en-US" sz="2000" dirty="0">
                <a:solidFill>
                  <a:srgbClr val="0070C0"/>
                </a:solidFill>
                <a:latin typeface="Gill Sans MT" panose="020B0502020104020203" pitchFamily="34" charset="0"/>
              </a:rPr>
              <a:t>:</a:t>
            </a:r>
            <a:r>
              <a:rPr lang="en-US" sz="2000" dirty="0">
                <a:latin typeface="Gill Sans MT" panose="020B0502020104020203" pitchFamily="34" charset="0"/>
              </a:rPr>
              <a:t> If we use this initializer, then Entity Framework will automatically update the database schema whenever our entity model is </a:t>
            </a:r>
            <a:r>
              <a:rPr lang="en-US" sz="2000" dirty="0" smtClean="0">
                <a:latin typeface="Gill Sans MT" panose="020B0502020104020203" pitchFamily="34" charset="0"/>
              </a:rPr>
              <a:t>updated. The </a:t>
            </a:r>
            <a:r>
              <a:rPr lang="en-US" sz="2000" dirty="0">
                <a:latin typeface="Gill Sans MT" panose="020B0502020104020203" pitchFamily="34" charset="0"/>
              </a:rPr>
              <a:t>important part to note here is that it will update the schema without losing the data or update the already existing database objects in the existing database</a:t>
            </a:r>
            <a:r>
              <a:rPr lang="en-US" sz="2000" dirty="0" smtClean="0">
                <a:latin typeface="Gill Sans MT" panose="020B0502020104020203" pitchFamily="34" charset="0"/>
              </a:rPr>
              <a:t>.</a:t>
            </a:r>
            <a:endParaRPr lang="en-US" sz="2000" dirty="0">
              <a:latin typeface="Gill Sans MT" panose="020B0502020104020203" pitchFamily="34" charset="0"/>
            </a:endParaRPr>
          </a:p>
        </p:txBody>
      </p:sp>
    </p:spTree>
    <p:extLst>
      <p:ext uri="{BB962C8B-B14F-4D97-AF65-F5344CB8AC3E}">
        <p14:creationId xmlns:p14="http://schemas.microsoft.com/office/powerpoint/2010/main" val="39317901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Setting the initialization </a:t>
            </a:r>
            <a:r>
              <a:rPr lang="en-US" dirty="0" smtClean="0"/>
              <a:t>strategy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261287A9-DB6C-4172-A95A-3A10440B3F89}"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119</a:t>
            </a:fld>
            <a:endParaRPr lang="en-US"/>
          </a:p>
        </p:txBody>
      </p:sp>
      <p:sp>
        <p:nvSpPr>
          <p:cNvPr id="5" name="Content Placeholder 3"/>
          <p:cNvSpPr>
            <a:spLocks noGrp="1"/>
          </p:cNvSpPr>
          <p:nvPr>
            <p:ph sz="half" idx="4294967295"/>
          </p:nvPr>
        </p:nvSpPr>
        <p:spPr>
          <a:xfrm>
            <a:off x="0" y="1274763"/>
            <a:ext cx="11887200" cy="5264150"/>
          </a:xfrm>
          <a:prstGeom prst="rect">
            <a:avLst/>
          </a:prstGeom>
        </p:spPr>
        <p:txBody>
          <a:bodyPr>
            <a:normAutofit/>
          </a:bodyPr>
          <a:lstStyle/>
          <a:p>
            <a:pPr>
              <a:buFont typeface="Wingdings" panose="05000000000000000000" pitchFamily="2" charset="2"/>
              <a:buChar char="v"/>
            </a:pPr>
            <a:r>
              <a:rPr lang="en-US" sz="2000" dirty="0">
                <a:latin typeface="Gill Sans MT" panose="020B0502020104020203" pitchFamily="34" charset="0"/>
              </a:rPr>
              <a:t>By default, Entity Framework uses </a:t>
            </a:r>
            <a:r>
              <a:rPr lang="en-US" sz="2000" dirty="0">
                <a:solidFill>
                  <a:srgbClr val="FF0000"/>
                </a:solidFill>
                <a:latin typeface="Gill Sans MT" panose="020B0502020104020203" pitchFamily="34" charset="0"/>
              </a:rPr>
              <a:t>CreateDatabaseIfNotExists</a:t>
            </a:r>
            <a:r>
              <a:rPr lang="en-US" sz="2000" dirty="0">
                <a:latin typeface="Gill Sans MT" panose="020B0502020104020203" pitchFamily="34" charset="0"/>
              </a:rPr>
              <a:t> as the default </a:t>
            </a:r>
            <a:r>
              <a:rPr lang="en-US" sz="2000" dirty="0" smtClean="0">
                <a:latin typeface="Gill Sans MT" panose="020B0502020104020203" pitchFamily="34" charset="0"/>
              </a:rPr>
              <a:t>initializer.</a:t>
            </a:r>
          </a:p>
          <a:p>
            <a:pPr marL="461963">
              <a:buFont typeface="Wingdings" panose="05000000000000000000" pitchFamily="2" charset="2"/>
              <a:buChar char="§"/>
            </a:pPr>
            <a:r>
              <a:rPr lang="en-US" sz="2000" dirty="0" smtClean="0">
                <a:latin typeface="Gill Sans MT" panose="020B0502020104020203" pitchFamily="34" charset="0"/>
              </a:rPr>
              <a:t>To </a:t>
            </a:r>
            <a:r>
              <a:rPr lang="en-US" sz="2000" dirty="0">
                <a:latin typeface="Gill Sans MT" panose="020B0502020104020203" pitchFamily="34" charset="0"/>
              </a:rPr>
              <a:t>override the default database initialization strategy, we need to use the </a:t>
            </a:r>
            <a:r>
              <a:rPr lang="en-US" sz="2000" dirty="0">
                <a:solidFill>
                  <a:srgbClr val="FF0000"/>
                </a:solidFill>
                <a:latin typeface="Gill Sans MT" panose="020B0502020104020203" pitchFamily="34" charset="0"/>
              </a:rPr>
              <a:t>Database.SetInitializer</a:t>
            </a:r>
            <a:r>
              <a:rPr lang="en-US" sz="2000" dirty="0">
                <a:latin typeface="Gill Sans MT" panose="020B0502020104020203" pitchFamily="34" charset="0"/>
              </a:rPr>
              <a:t> </a:t>
            </a:r>
            <a:r>
              <a:rPr lang="en-US" sz="2000" dirty="0">
                <a:solidFill>
                  <a:srgbClr val="0070C0"/>
                </a:solidFill>
                <a:latin typeface="Gill Sans MT" panose="020B0502020104020203" pitchFamily="34" charset="0"/>
              </a:rPr>
              <a:t>method</a:t>
            </a:r>
            <a:r>
              <a:rPr lang="en-US" sz="2000" dirty="0">
                <a:latin typeface="Gill Sans MT" panose="020B0502020104020203" pitchFamily="34" charset="0"/>
              </a:rPr>
              <a:t> in the constructor of our DbContext </a:t>
            </a:r>
            <a:r>
              <a:rPr lang="en-US" sz="2000" dirty="0" smtClean="0">
                <a:latin typeface="Gill Sans MT" panose="020B0502020104020203" pitchFamily="34" charset="0"/>
              </a:rPr>
              <a:t>class.</a:t>
            </a:r>
          </a:p>
          <a:p>
            <a:pPr marL="461963">
              <a:buFont typeface="Wingdings" panose="05000000000000000000" pitchFamily="2" charset="2"/>
              <a:buChar char="§"/>
            </a:pPr>
            <a:r>
              <a:rPr lang="en-US" sz="2000" dirty="0" smtClean="0">
                <a:latin typeface="Gill Sans MT" panose="020B0502020104020203" pitchFamily="34" charset="0"/>
              </a:rPr>
              <a:t>Let's </a:t>
            </a:r>
            <a:r>
              <a:rPr lang="en-US" sz="2000" dirty="0">
                <a:latin typeface="Gill Sans MT" panose="020B0502020104020203" pitchFamily="34" charset="0"/>
              </a:rPr>
              <a:t>see how this can be done to use the </a:t>
            </a:r>
            <a:r>
              <a:rPr lang="en-US" sz="2000" dirty="0">
                <a:solidFill>
                  <a:srgbClr val="FF0000"/>
                </a:solidFill>
                <a:latin typeface="Gill Sans MT" panose="020B0502020104020203" pitchFamily="34" charset="0"/>
              </a:rPr>
              <a:t>DropCreateDatabaseIfModelChanges</a:t>
            </a:r>
            <a:r>
              <a:rPr lang="en-US" sz="2000" dirty="0">
                <a:latin typeface="Gill Sans MT" panose="020B0502020104020203" pitchFamily="34" charset="0"/>
              </a:rPr>
              <a:t> strategy rather than the default </a:t>
            </a:r>
            <a:r>
              <a:rPr lang="en-US" sz="2000" dirty="0" smtClean="0">
                <a:latin typeface="Gill Sans MT" panose="020B0502020104020203" pitchFamily="34" charset="0"/>
              </a:rPr>
              <a:t>strategy – </a:t>
            </a:r>
            <a:r>
              <a:rPr lang="en-US" sz="2000" dirty="0" smtClean="0">
                <a:solidFill>
                  <a:srgbClr val="FF0000"/>
                </a:solidFill>
                <a:latin typeface="Gill Sans MT" panose="020B0502020104020203" pitchFamily="34" charset="0"/>
              </a:rPr>
              <a:t>Figure 7-7</a:t>
            </a:r>
            <a:r>
              <a:rPr lang="en-US" sz="2000" dirty="0" smtClean="0">
                <a:latin typeface="Gill Sans MT" panose="020B0502020104020203" pitchFamily="34" charset="0"/>
              </a:rPr>
              <a:t>.</a:t>
            </a:r>
          </a:p>
          <a:p>
            <a:pPr marL="461963">
              <a:buFont typeface="Wingdings" panose="05000000000000000000" pitchFamily="2" charset="2"/>
              <a:buChar char="§"/>
            </a:pPr>
            <a:r>
              <a:rPr lang="en-US" sz="2000" dirty="0">
                <a:latin typeface="Gill Sans MT" panose="020B0502020104020203" pitchFamily="34" charset="0"/>
              </a:rPr>
              <a:t>In the preceding code, whenever the object of our context class is created, the Database.SetInitializer method will be called, and it will set the database initialization strategy to DropCreateDatabaseIfModelChanges</a:t>
            </a:r>
            <a:r>
              <a:rPr lang="en-US" sz="2000" dirty="0" smtClean="0">
                <a:latin typeface="Gill Sans MT" panose="020B0502020104020203" pitchFamily="34" charset="0"/>
              </a:rPr>
              <a:t>.</a:t>
            </a:r>
            <a:endParaRPr lang="en-US" sz="2000" dirty="0">
              <a:latin typeface="Gill Sans MT" panose="020B0502020104020203" pitchFamily="34" charset="0"/>
            </a:endParaRPr>
          </a:p>
        </p:txBody>
      </p:sp>
    </p:spTree>
    <p:extLst>
      <p:ext uri="{BB962C8B-B14F-4D97-AF65-F5344CB8AC3E}">
        <p14:creationId xmlns:p14="http://schemas.microsoft.com/office/powerpoint/2010/main" val="125332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Development Styles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know that Entity Framework operates on the EDM, and lets us create this EDM in three ways in order to cater to the different development </a:t>
            </a:r>
            <a:r>
              <a:rPr lang="en-US" sz="2000" dirty="0" smtClean="0"/>
              <a:t>styles:</a:t>
            </a:r>
          </a:p>
          <a:p>
            <a:pPr marL="457200">
              <a:buFont typeface="Wingdings" panose="05000000000000000000" pitchFamily="2" charset="2"/>
              <a:buChar char="§"/>
            </a:pPr>
            <a:r>
              <a:rPr lang="en-US" sz="2000" dirty="0" smtClean="0">
                <a:solidFill>
                  <a:srgbClr val="FF0000"/>
                </a:solidFill>
              </a:rPr>
              <a:t>Database </a:t>
            </a:r>
            <a:r>
              <a:rPr lang="en-US" sz="2000" dirty="0">
                <a:solidFill>
                  <a:srgbClr val="FF0000"/>
                </a:solidFill>
              </a:rPr>
              <a:t>First</a:t>
            </a:r>
            <a:r>
              <a:rPr lang="en-US" sz="2000" dirty="0"/>
              <a:t>: This is the approach that will be used with an </a:t>
            </a:r>
            <a:r>
              <a:rPr lang="en-US" sz="2000" dirty="0">
                <a:solidFill>
                  <a:srgbClr val="0070C0"/>
                </a:solidFill>
              </a:rPr>
              <a:t>existing</a:t>
            </a:r>
            <a:r>
              <a:rPr lang="en-US" sz="2000" dirty="0">
                <a:solidFill>
                  <a:srgbClr val="FF0000"/>
                </a:solidFill>
              </a:rPr>
              <a:t> database </a:t>
            </a:r>
            <a:r>
              <a:rPr lang="en-US" sz="2000" dirty="0" smtClean="0">
                <a:solidFill>
                  <a:srgbClr val="FF0000"/>
                </a:solidFill>
              </a:rPr>
              <a:t>schema</a:t>
            </a:r>
            <a:r>
              <a:rPr lang="en-US" sz="2000" dirty="0" smtClean="0"/>
              <a:t>.</a:t>
            </a:r>
          </a:p>
          <a:p>
            <a:pPr marL="457200" indent="0">
              <a:buNone/>
            </a:pPr>
            <a:r>
              <a:rPr lang="en-US" sz="2000" dirty="0" smtClean="0"/>
              <a:t>In </a:t>
            </a:r>
            <a:r>
              <a:rPr lang="en-US" sz="2000" dirty="0"/>
              <a:t>this approach, the EDM will be created from the database </a:t>
            </a:r>
            <a:r>
              <a:rPr lang="en-US" sz="2000" dirty="0" smtClean="0"/>
              <a:t>schema. This </a:t>
            </a:r>
            <a:r>
              <a:rPr lang="en-US" sz="2000" dirty="0"/>
              <a:t>approach is best suited for applications that use an already existing database</a:t>
            </a:r>
            <a:r>
              <a:rPr lang="en-US" sz="2000" dirty="0" smtClean="0"/>
              <a:t>.</a:t>
            </a:r>
          </a:p>
          <a:p>
            <a:pPr marL="457200">
              <a:buFont typeface="Wingdings" panose="05000000000000000000" pitchFamily="2" charset="2"/>
              <a:buChar char="§"/>
            </a:pPr>
            <a:r>
              <a:rPr lang="en-US" sz="2000" dirty="0">
                <a:solidFill>
                  <a:srgbClr val="FF0000"/>
                </a:solidFill>
              </a:rPr>
              <a:t>Code First</a:t>
            </a:r>
            <a:r>
              <a:rPr lang="en-US" sz="2000" dirty="0"/>
              <a:t>: This is the approach where all the </a:t>
            </a:r>
            <a:r>
              <a:rPr lang="en-US" sz="2000" dirty="0">
                <a:solidFill>
                  <a:srgbClr val="FF0000"/>
                </a:solidFill>
              </a:rPr>
              <a:t>domain models</a:t>
            </a:r>
            <a:r>
              <a:rPr lang="en-US" sz="2000" dirty="0"/>
              <a:t> are written in the </a:t>
            </a:r>
            <a:r>
              <a:rPr lang="en-US" sz="2000" dirty="0">
                <a:solidFill>
                  <a:srgbClr val="0070C0"/>
                </a:solidFill>
              </a:rPr>
              <a:t>form of</a:t>
            </a:r>
            <a:r>
              <a:rPr lang="en-US" sz="2000" dirty="0">
                <a:solidFill>
                  <a:srgbClr val="FF0000"/>
                </a:solidFill>
              </a:rPr>
              <a:t> classes</a:t>
            </a:r>
            <a:r>
              <a:rPr lang="en-US" sz="2000" dirty="0"/>
              <a:t>. These classes will constitute our </a:t>
            </a:r>
            <a:r>
              <a:rPr lang="en-US" sz="2000" dirty="0" smtClean="0"/>
              <a:t>EDM. The </a:t>
            </a:r>
            <a:r>
              <a:rPr lang="en-US" sz="2000" dirty="0"/>
              <a:t>database schema will be created from these </a:t>
            </a:r>
            <a:r>
              <a:rPr lang="en-US" sz="2000" dirty="0" smtClean="0"/>
              <a:t>models.</a:t>
            </a:r>
          </a:p>
          <a:p>
            <a:pPr marL="457200" indent="0">
              <a:buNone/>
            </a:pPr>
            <a:r>
              <a:rPr lang="en-US" sz="2000" dirty="0" smtClean="0"/>
              <a:t>This </a:t>
            </a:r>
            <a:r>
              <a:rPr lang="en-US" sz="2000" dirty="0"/>
              <a:t>approach is best suited for applications that are highly </a:t>
            </a:r>
            <a:r>
              <a:rPr lang="en-US" sz="2000" dirty="0">
                <a:solidFill>
                  <a:srgbClr val="FF0000"/>
                </a:solidFill>
              </a:rPr>
              <a:t>domain-centric</a:t>
            </a:r>
            <a:r>
              <a:rPr lang="en-US" sz="2000" dirty="0"/>
              <a:t> and will have the domain model classes created first. The database here is needed only as a persistence mechanism for these domain models.</a:t>
            </a:r>
          </a:p>
          <a:p>
            <a:pPr marL="457200">
              <a:buFont typeface="Wingdings" panose="05000000000000000000" pitchFamily="2" charset="2"/>
              <a:buChar char="§"/>
            </a:pPr>
            <a:r>
              <a:rPr lang="en-US" sz="2000" dirty="0">
                <a:solidFill>
                  <a:srgbClr val="FF0000"/>
                </a:solidFill>
              </a:rPr>
              <a:t>Model First</a:t>
            </a:r>
            <a:r>
              <a:rPr lang="en-US" sz="2000" dirty="0"/>
              <a:t>: This approach is very similar to the Code First approach, but in this case, we use a </a:t>
            </a:r>
            <a:r>
              <a:rPr lang="en-US" sz="2000" dirty="0">
                <a:solidFill>
                  <a:srgbClr val="FF0000"/>
                </a:solidFill>
              </a:rPr>
              <a:t>visual EDM designer</a:t>
            </a:r>
            <a:r>
              <a:rPr lang="en-US" sz="2000" dirty="0"/>
              <a:t> to design our </a:t>
            </a:r>
            <a:r>
              <a:rPr lang="en-US" sz="2000" dirty="0" smtClean="0"/>
              <a:t>models.</a:t>
            </a:r>
          </a:p>
          <a:p>
            <a:pPr marL="457200" indent="0">
              <a:buNone/>
            </a:pPr>
            <a:r>
              <a:rPr lang="en-US" sz="2000" dirty="0" smtClean="0"/>
              <a:t>The database schema and the classes will be generated by this conceptual </a:t>
            </a:r>
            <a:r>
              <a:rPr lang="en-US" sz="2000" dirty="0" smtClean="0"/>
              <a:t>model. The </a:t>
            </a:r>
            <a:r>
              <a:rPr lang="en-US" sz="2000" dirty="0"/>
              <a:t>model will give us the SQL statements needed to create the database, and we can use it to create our database and connect up with our </a:t>
            </a:r>
            <a:r>
              <a:rPr lang="en-US" sz="2000" dirty="0" smtClean="0"/>
              <a:t>application.</a:t>
            </a:r>
          </a:p>
          <a:p>
            <a:pPr marL="457200" indent="0">
              <a:buNone/>
            </a:pPr>
            <a:r>
              <a:rPr lang="en-US" sz="2000" dirty="0" smtClean="0"/>
              <a:t>This </a:t>
            </a:r>
            <a:r>
              <a:rPr lang="en-US" sz="2000" dirty="0" smtClean="0"/>
              <a:t>approach is same </a:t>
            </a:r>
            <a:r>
              <a:rPr lang="en-US" sz="2000" dirty="0"/>
              <a:t>as the Code </a:t>
            </a:r>
            <a:r>
              <a:rPr lang="en-US" sz="2000" dirty="0" smtClean="0"/>
              <a:t>First, </a:t>
            </a:r>
            <a:r>
              <a:rPr lang="en-US" sz="2000" dirty="0"/>
              <a:t>but </a:t>
            </a:r>
            <a:r>
              <a:rPr lang="en-US" sz="2000" dirty="0" smtClean="0"/>
              <a:t>we </a:t>
            </a:r>
            <a:r>
              <a:rPr lang="en-US" sz="2000" dirty="0"/>
              <a:t>have the </a:t>
            </a:r>
            <a:r>
              <a:rPr lang="en-US" sz="2000" dirty="0">
                <a:solidFill>
                  <a:srgbClr val="FF0000"/>
                </a:solidFill>
              </a:rPr>
              <a:t>visual EDM designer</a:t>
            </a:r>
            <a:r>
              <a:rPr lang="en-US" sz="2000" dirty="0"/>
              <a:t> available</a:t>
            </a:r>
            <a:r>
              <a:rPr lang="en-US" sz="2000" dirty="0" smtClean="0"/>
              <a:t>.</a:t>
            </a:r>
            <a:endParaRPr lang="en-US" sz="2000" dirty="0"/>
          </a:p>
        </p:txBody>
      </p:sp>
      <p:sp>
        <p:nvSpPr>
          <p:cNvPr id="5" name="Date Placeholder 4"/>
          <p:cNvSpPr>
            <a:spLocks noGrp="1"/>
          </p:cNvSpPr>
          <p:nvPr>
            <p:ph type="dt" sz="half" idx="2"/>
          </p:nvPr>
        </p:nvSpPr>
        <p:spPr/>
        <p:txBody>
          <a:bodyPr/>
          <a:lstStyle/>
          <a:p>
            <a:fld id="{7E791ED6-B75C-4073-9495-376E830F1B86}"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12</a:t>
            </a:fld>
            <a:endParaRPr lang="en-US"/>
          </a:p>
        </p:txBody>
      </p:sp>
    </p:spTree>
    <p:extLst>
      <p:ext uri="{BB962C8B-B14F-4D97-AF65-F5344CB8AC3E}">
        <p14:creationId xmlns:p14="http://schemas.microsoft.com/office/powerpoint/2010/main" val="1132382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7-7</a:t>
            </a:r>
            <a:endParaRPr lang="en-US" dirty="0"/>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C5FDFD33-A16F-4AB3-B354-011ACF49D86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120</a:t>
            </a:fld>
            <a:endParaRPr lang="en-US"/>
          </a:p>
        </p:txBody>
      </p:sp>
      <p:pic>
        <p:nvPicPr>
          <p:cNvPr id="4" name="Picture 3"/>
          <p:cNvPicPr>
            <a:picLocks noChangeAspect="1"/>
          </p:cNvPicPr>
          <p:nvPr/>
        </p:nvPicPr>
        <p:blipFill>
          <a:blip r:embed="rId2"/>
          <a:stretch>
            <a:fillRect/>
          </a:stretch>
        </p:blipFill>
        <p:spPr>
          <a:xfrm>
            <a:off x="152400" y="1268362"/>
            <a:ext cx="8051412" cy="2338781"/>
          </a:xfrm>
          <a:prstGeom prst="rect">
            <a:avLst/>
          </a:prstGeom>
          <a:ln>
            <a:solidFill>
              <a:schemeClr val="accent1"/>
            </a:solidFill>
          </a:ln>
        </p:spPr>
      </p:pic>
    </p:spTree>
    <p:extLst>
      <p:ext uri="{BB962C8B-B14F-4D97-AF65-F5344CB8AC3E}">
        <p14:creationId xmlns:p14="http://schemas.microsoft.com/office/powerpoint/2010/main" val="29993175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MigrateDatabaseToLatestVersion initializer is available only from </a:t>
            </a:r>
            <a:r>
              <a:rPr lang="en-US" sz="2000" dirty="0">
                <a:solidFill>
                  <a:srgbClr val="FF0000"/>
                </a:solidFill>
              </a:rPr>
              <a:t>Entity Framework version 4.3</a:t>
            </a:r>
            <a:r>
              <a:rPr lang="en-US" sz="2000" dirty="0"/>
              <a:t> onwards</a:t>
            </a:r>
            <a:r>
              <a:rPr lang="en-US" sz="2000" dirty="0" smtClean="0"/>
              <a:t>.</a:t>
            </a:r>
          </a:p>
          <a:p>
            <a:pPr marL="461963">
              <a:buFont typeface="Wingdings" panose="05000000000000000000" pitchFamily="2" charset="2"/>
              <a:buChar char="§"/>
            </a:pPr>
            <a:r>
              <a:rPr lang="en-US" sz="2000" dirty="0"/>
              <a:t>If we are in the </a:t>
            </a:r>
            <a:r>
              <a:rPr lang="en-US" sz="2000" dirty="0">
                <a:solidFill>
                  <a:srgbClr val="FF0000"/>
                </a:solidFill>
              </a:rPr>
              <a:t>production environment</a:t>
            </a:r>
            <a:r>
              <a:rPr lang="en-US" sz="2000" dirty="0"/>
              <a:t>, then we don't want to lose the existing data by </a:t>
            </a:r>
            <a:r>
              <a:rPr lang="en-US" sz="2000" dirty="0" smtClean="0"/>
              <a:t>mistake.</a:t>
            </a:r>
          </a:p>
          <a:p>
            <a:pPr marL="687388" indent="-225425">
              <a:buFont typeface="Wingdings" panose="05000000000000000000" pitchFamily="2" charset="2"/>
              <a:buChar char="ü"/>
            </a:pPr>
            <a:r>
              <a:rPr lang="en-US" sz="2000" dirty="0"/>
              <a:t>It is also possible to turn off the initializers.</a:t>
            </a:r>
            <a:endParaRPr lang="en-US" sz="2000" dirty="0" smtClean="0"/>
          </a:p>
          <a:p>
            <a:pPr marL="687388" indent="-225425">
              <a:buFont typeface="Wingdings" panose="05000000000000000000" pitchFamily="2" charset="2"/>
              <a:buChar char="ü"/>
            </a:pPr>
            <a:r>
              <a:rPr lang="en-US" sz="2000" dirty="0" smtClean="0"/>
              <a:t>We </a:t>
            </a:r>
            <a:r>
              <a:rPr lang="en-US" sz="2000" dirty="0"/>
              <a:t>just need to pass </a:t>
            </a:r>
            <a:r>
              <a:rPr lang="en-US" sz="2000" dirty="0">
                <a:solidFill>
                  <a:srgbClr val="FF0000"/>
                </a:solidFill>
              </a:rPr>
              <a:t>null</a:t>
            </a:r>
            <a:r>
              <a:rPr lang="en-US" sz="2000" dirty="0"/>
              <a:t> to the </a:t>
            </a:r>
            <a:r>
              <a:rPr lang="en-US" sz="2000" dirty="0">
                <a:solidFill>
                  <a:srgbClr val="FF0000"/>
                </a:solidFill>
              </a:rPr>
              <a:t>Database.SetInitializer</a:t>
            </a:r>
            <a:r>
              <a:rPr lang="en-US" sz="2000" dirty="0"/>
              <a:t> </a:t>
            </a:r>
            <a:r>
              <a:rPr lang="en-US" sz="2000" dirty="0" smtClean="0">
                <a:solidFill>
                  <a:srgbClr val="0070C0"/>
                </a:solidFill>
              </a:rPr>
              <a:t>method</a:t>
            </a:r>
            <a:r>
              <a:rPr lang="en-US" sz="2000" dirty="0" smtClean="0"/>
              <a:t>.</a:t>
            </a:r>
          </a:p>
          <a:p>
            <a:pPr marL="687388" indent="-225425">
              <a:buFont typeface="Wingdings" panose="05000000000000000000" pitchFamily="2" charset="2"/>
              <a:buChar char="ü"/>
            </a:pPr>
            <a:r>
              <a:rPr lang="en-US" sz="2000" dirty="0" smtClean="0"/>
              <a:t>The </a:t>
            </a:r>
            <a:r>
              <a:rPr lang="en-US" sz="2000" dirty="0"/>
              <a:t>following code shows how this can be done:</a:t>
            </a:r>
          </a:p>
          <a:p>
            <a:pPr marL="233363" indent="0">
              <a:buNone/>
            </a:pPr>
            <a:endParaRPr lang="en-US" sz="2000" dirty="0"/>
          </a:p>
        </p:txBody>
      </p:sp>
      <p:sp>
        <p:nvSpPr>
          <p:cNvPr id="6" name="Date Placeholder 5"/>
          <p:cNvSpPr>
            <a:spLocks noGrp="1"/>
          </p:cNvSpPr>
          <p:nvPr>
            <p:ph type="dt" sz="half" idx="2"/>
          </p:nvPr>
        </p:nvSpPr>
        <p:spPr/>
        <p:txBody>
          <a:bodyPr/>
          <a:lstStyle/>
          <a:p>
            <a:fld id="{5C08AB80-EA62-4C87-802F-1ECC63B52CF1}"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121</a:t>
            </a:fld>
            <a:endParaRPr lang="en-US"/>
          </a:p>
        </p:txBody>
      </p:sp>
      <p:pic>
        <p:nvPicPr>
          <p:cNvPr id="3" name="Picture 2"/>
          <p:cNvPicPr>
            <a:picLocks noChangeAspect="1"/>
          </p:cNvPicPr>
          <p:nvPr/>
        </p:nvPicPr>
        <p:blipFill>
          <a:blip r:embed="rId2"/>
          <a:stretch>
            <a:fillRect/>
          </a:stretch>
        </p:blipFill>
        <p:spPr>
          <a:xfrm>
            <a:off x="679508" y="3177665"/>
            <a:ext cx="6366982" cy="2095864"/>
          </a:xfrm>
          <a:prstGeom prst="rect">
            <a:avLst/>
          </a:prstGeom>
          <a:ln>
            <a:solidFill>
              <a:schemeClr val="accent1"/>
            </a:solidFill>
          </a:ln>
        </p:spPr>
      </p:pic>
    </p:spTree>
    <p:extLst>
      <p:ext uri="{BB962C8B-B14F-4D97-AF65-F5344CB8AC3E}">
        <p14:creationId xmlns:p14="http://schemas.microsoft.com/office/powerpoint/2010/main" val="5146975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Seeding data</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So far, we have seen how we can take control over the location of the database and name of the database and how we can set the database initialization </a:t>
            </a:r>
            <a:r>
              <a:rPr lang="en-US" sz="2000" dirty="0" smtClean="0"/>
              <a:t>strategy.</a:t>
            </a:r>
          </a:p>
          <a:p>
            <a:pPr marL="461963">
              <a:buFont typeface="Wingdings" panose="05000000000000000000" pitchFamily="2" charset="2"/>
              <a:buChar char="§"/>
            </a:pPr>
            <a:r>
              <a:rPr lang="en-US" sz="2000" dirty="0" smtClean="0"/>
              <a:t>One </a:t>
            </a:r>
            <a:r>
              <a:rPr lang="en-US" sz="2000" dirty="0"/>
              <a:t>thing to note here is that the database that will be created by Entity Framework will always be an </a:t>
            </a:r>
            <a:r>
              <a:rPr lang="en-US" sz="2000" dirty="0">
                <a:solidFill>
                  <a:srgbClr val="FF0000"/>
                </a:solidFill>
              </a:rPr>
              <a:t>empty database</a:t>
            </a:r>
            <a:r>
              <a:rPr lang="en-US" sz="2000" dirty="0"/>
              <a:t> irrespective of the strategy we chose to initialize the </a:t>
            </a:r>
            <a:r>
              <a:rPr lang="en-US" sz="2000" dirty="0" smtClean="0"/>
              <a:t>database.</a:t>
            </a:r>
          </a:p>
          <a:p>
            <a:pPr marL="461963">
              <a:buFont typeface="Wingdings" panose="05000000000000000000" pitchFamily="2" charset="2"/>
              <a:buChar char="§"/>
            </a:pPr>
            <a:r>
              <a:rPr lang="en-US" sz="2000" dirty="0" smtClean="0"/>
              <a:t>There </a:t>
            </a:r>
            <a:r>
              <a:rPr lang="en-US" sz="2000" dirty="0"/>
              <a:t>are many scenarios where we might want to have some values inserted in the database once it is created but before it is </a:t>
            </a:r>
            <a:r>
              <a:rPr lang="en-US" sz="2000" dirty="0" smtClean="0"/>
              <a:t>used.</a:t>
            </a:r>
          </a:p>
          <a:p>
            <a:pPr marL="687388" indent="-225425">
              <a:buFont typeface="Wingdings" panose="05000000000000000000" pitchFamily="2" charset="2"/>
              <a:buChar char="ü"/>
            </a:pPr>
            <a:r>
              <a:rPr lang="en-US" sz="2000" dirty="0" smtClean="0">
                <a:solidFill>
                  <a:srgbClr val="FF0000"/>
                </a:solidFill>
              </a:rPr>
              <a:t>Master </a:t>
            </a:r>
            <a:r>
              <a:rPr lang="en-US" sz="2000" dirty="0">
                <a:solidFill>
                  <a:srgbClr val="FF0000"/>
                </a:solidFill>
              </a:rPr>
              <a:t>tables</a:t>
            </a:r>
            <a:r>
              <a:rPr lang="en-US" sz="2000" dirty="0"/>
              <a:t> and </a:t>
            </a:r>
            <a:r>
              <a:rPr lang="en-US" sz="2000" dirty="0">
                <a:solidFill>
                  <a:srgbClr val="FF0000"/>
                </a:solidFill>
              </a:rPr>
              <a:t>lookup tables</a:t>
            </a:r>
            <a:r>
              <a:rPr lang="en-US" sz="2000" dirty="0"/>
              <a:t> are such </a:t>
            </a:r>
            <a:r>
              <a:rPr lang="en-US" sz="2000" dirty="0" smtClean="0"/>
              <a:t>examples.</a:t>
            </a:r>
          </a:p>
          <a:p>
            <a:pPr marL="461963">
              <a:buFont typeface="Wingdings" panose="05000000000000000000" pitchFamily="2" charset="2"/>
              <a:buChar char="§"/>
            </a:pPr>
            <a:r>
              <a:rPr lang="en-US" sz="2000" dirty="0" smtClean="0"/>
              <a:t>Also</a:t>
            </a:r>
            <a:r>
              <a:rPr lang="en-US" sz="2000" dirty="0"/>
              <a:t>, in some cases, the application deployment wants the data for the administrators to be populated with their default </a:t>
            </a:r>
            <a:r>
              <a:rPr lang="en-US" sz="2000" dirty="0" smtClean="0"/>
              <a:t>credentials.</a:t>
            </a:r>
          </a:p>
          <a:p>
            <a:pPr marL="461963">
              <a:buFont typeface="Wingdings" panose="05000000000000000000" pitchFamily="2" charset="2"/>
              <a:buChar char="§"/>
            </a:pPr>
            <a:r>
              <a:rPr lang="en-US" sz="2000" dirty="0" smtClean="0"/>
              <a:t>Or </a:t>
            </a:r>
            <a:r>
              <a:rPr lang="en-US" sz="2000" dirty="0"/>
              <a:t>perhaps we want some </a:t>
            </a:r>
            <a:r>
              <a:rPr lang="en-US" sz="2000" dirty="0">
                <a:solidFill>
                  <a:srgbClr val="FF0000"/>
                </a:solidFill>
              </a:rPr>
              <a:t>dummy data</a:t>
            </a:r>
            <a:r>
              <a:rPr lang="en-US" sz="2000" dirty="0"/>
              <a:t> in our tables to test how our application behaves in a specific scenario</a:t>
            </a:r>
            <a:r>
              <a:rPr lang="en-US" sz="2000" dirty="0" smtClean="0"/>
              <a:t>.</a:t>
            </a:r>
          </a:p>
          <a:p>
            <a:pPr marL="461963">
              <a:buFont typeface="Wingdings" panose="05000000000000000000" pitchFamily="2" charset="2"/>
              <a:buChar char="§"/>
            </a:pPr>
            <a:r>
              <a:rPr lang="en-US" sz="2000" dirty="0">
                <a:solidFill>
                  <a:srgbClr val="FF0000"/>
                </a:solidFill>
              </a:rPr>
              <a:t>Seeding data</a:t>
            </a:r>
            <a:r>
              <a:rPr lang="en-US" sz="2000" dirty="0"/>
              <a:t> is very important when we are using the DropCreateDatabaseAlways or DropCreateDatabaseIfModelChanges initialization strategies, since every time we run the application, the database will be recreated (in the latter case, every time the model is changed), and manually inserting the data in the tables after each database creation will become very </a:t>
            </a:r>
            <a:r>
              <a:rPr lang="en-US" sz="2000" dirty="0" smtClean="0"/>
              <a:t>tedious.</a:t>
            </a:r>
          </a:p>
          <a:p>
            <a:pPr marL="461963">
              <a:buFont typeface="Wingdings" panose="05000000000000000000" pitchFamily="2" charset="2"/>
              <a:buChar char="§"/>
            </a:pPr>
            <a:r>
              <a:rPr lang="en-US" sz="2000" dirty="0" smtClean="0"/>
              <a:t>Let's </a:t>
            </a:r>
            <a:r>
              <a:rPr lang="en-US" sz="2000" dirty="0"/>
              <a:t>see how we can use Entity Framework to insert/seed dummy data after the database has been created</a:t>
            </a:r>
            <a:r>
              <a:rPr lang="en-US" sz="2000" dirty="0" smtClean="0"/>
              <a:t>.</a:t>
            </a:r>
            <a:endParaRPr lang="en-US" sz="2000" dirty="0"/>
          </a:p>
        </p:txBody>
      </p:sp>
      <p:sp>
        <p:nvSpPr>
          <p:cNvPr id="5" name="Date Placeholder 4"/>
          <p:cNvSpPr>
            <a:spLocks noGrp="1"/>
          </p:cNvSpPr>
          <p:nvPr>
            <p:ph type="dt" sz="half" idx="2"/>
          </p:nvPr>
        </p:nvSpPr>
        <p:spPr/>
        <p:txBody>
          <a:bodyPr/>
          <a:lstStyle/>
          <a:p>
            <a:fld id="{EE3C0D69-968C-4BD1-BDA0-9A2376C08E26}" type="datetime1">
              <a:rPr lang="en-US" smtClean="0"/>
              <a:t>4/30/2018</a:t>
            </a:fld>
            <a:endParaRPr lang="en-US" dirty="0"/>
          </a:p>
        </p:txBody>
      </p:sp>
      <p:sp>
        <p:nvSpPr>
          <p:cNvPr id="7" name="Slide Number Placeholder 6"/>
          <p:cNvSpPr>
            <a:spLocks noGrp="1"/>
          </p:cNvSpPr>
          <p:nvPr>
            <p:ph type="sldNum" sz="quarter" idx="4"/>
          </p:nvPr>
        </p:nvSpPr>
        <p:spPr/>
        <p:txBody>
          <a:bodyPr/>
          <a:lstStyle/>
          <a:p>
            <a:fld id="{062D6987-FB6D-4DB8-81B8-AD0F35E3BB5F}" type="slidenum">
              <a:rPr lang="en-US" smtClean="0"/>
              <a:pPr/>
              <a:t>122</a:t>
            </a:fld>
            <a:endParaRPr lang="en-US"/>
          </a:p>
        </p:txBody>
      </p:sp>
    </p:spTree>
    <p:extLst>
      <p:ext uri="{BB962C8B-B14F-4D97-AF65-F5344CB8AC3E}">
        <p14:creationId xmlns:p14="http://schemas.microsoft.com/office/powerpoint/2010/main" val="3406030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Seeding Data - Procedure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14EDEB04-901D-41EF-8044-4815BF79147C}"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123</a:t>
            </a:fld>
            <a:endParaRPr lang="en-US"/>
          </a:p>
        </p:txBody>
      </p:sp>
      <p:sp>
        <p:nvSpPr>
          <p:cNvPr id="5" name="Content Placeholder 3"/>
          <p:cNvSpPr>
            <a:spLocks noGrp="1"/>
          </p:cNvSpPr>
          <p:nvPr>
            <p:ph sz="half" idx="4294967295"/>
          </p:nvPr>
        </p:nvSpPr>
        <p:spPr>
          <a:xfrm>
            <a:off x="0" y="1274763"/>
            <a:ext cx="11887200" cy="5514975"/>
          </a:xfrm>
          <a:prstGeom prst="rect">
            <a:avLst/>
          </a:prstGeom>
        </p:spPr>
        <p:txBody>
          <a:bodyPr>
            <a:normAutofit/>
          </a:bodyPr>
          <a:lstStyle/>
          <a:p>
            <a:pPr>
              <a:buFont typeface="Wingdings" panose="05000000000000000000" pitchFamily="2" charset="2"/>
              <a:buChar char="v"/>
            </a:pPr>
            <a:r>
              <a:rPr lang="en-US" sz="2000" dirty="0">
                <a:latin typeface="Gill Sans MT" panose="020B0502020104020203" pitchFamily="34" charset="0"/>
              </a:rPr>
              <a:t>To seed some initial data in the database, we need to create our own </a:t>
            </a:r>
            <a:r>
              <a:rPr lang="en-US" sz="2000" dirty="0">
                <a:solidFill>
                  <a:srgbClr val="FF0000"/>
                </a:solidFill>
                <a:latin typeface="Gill Sans MT" panose="020B0502020104020203" pitchFamily="34" charset="0"/>
              </a:rPr>
              <a:t>database initializer</a:t>
            </a:r>
            <a:r>
              <a:rPr lang="en-US" sz="2000" dirty="0">
                <a:latin typeface="Gill Sans MT" panose="020B0502020104020203" pitchFamily="34" charset="0"/>
              </a:rPr>
              <a:t> </a:t>
            </a:r>
            <a:r>
              <a:rPr lang="en-US" sz="2000" dirty="0">
                <a:solidFill>
                  <a:srgbClr val="0070C0"/>
                </a:solidFill>
                <a:latin typeface="Gill Sans MT" panose="020B0502020104020203" pitchFamily="34" charset="0"/>
              </a:rPr>
              <a:t>class</a:t>
            </a:r>
            <a:r>
              <a:rPr lang="en-US" sz="2000" dirty="0">
                <a:latin typeface="Gill Sans MT" panose="020B0502020104020203" pitchFamily="34" charset="0"/>
              </a:rPr>
              <a:t> that </a:t>
            </a:r>
            <a:r>
              <a:rPr lang="en-US" sz="2000" dirty="0" smtClean="0">
                <a:latin typeface="Gill Sans MT" panose="020B0502020104020203" pitchFamily="34" charset="0"/>
              </a:rPr>
              <a:t>will:</a:t>
            </a:r>
          </a:p>
          <a:p>
            <a:pPr marL="687388">
              <a:buFont typeface="Wingdings" panose="05000000000000000000" pitchFamily="2" charset="2"/>
              <a:buChar char="ü"/>
            </a:pPr>
            <a:r>
              <a:rPr lang="en-US" sz="2000" dirty="0" smtClean="0">
                <a:latin typeface="Gill Sans MT" panose="020B0502020104020203" pitchFamily="34" charset="0"/>
              </a:rPr>
              <a:t>Derive </a:t>
            </a:r>
            <a:r>
              <a:rPr lang="en-US" sz="2000" dirty="0">
                <a:latin typeface="Gill Sans MT" panose="020B0502020104020203" pitchFamily="34" charset="0"/>
              </a:rPr>
              <a:t>data from the existing database initializer </a:t>
            </a:r>
            <a:r>
              <a:rPr lang="en-US" sz="2000" dirty="0" smtClean="0">
                <a:latin typeface="Gill Sans MT" panose="020B0502020104020203" pitchFamily="34" charset="0"/>
              </a:rPr>
              <a:t>class</a:t>
            </a:r>
          </a:p>
          <a:p>
            <a:pPr marL="687388">
              <a:buFont typeface="Wingdings" panose="05000000000000000000" pitchFamily="2" charset="2"/>
              <a:buChar char="ü"/>
            </a:pPr>
            <a:r>
              <a:rPr lang="en-US" sz="2000" dirty="0">
                <a:latin typeface="Gill Sans MT" panose="020B0502020104020203" pitchFamily="34" charset="0"/>
              </a:rPr>
              <a:t>S</a:t>
            </a:r>
            <a:r>
              <a:rPr lang="en-US" sz="2000" dirty="0" smtClean="0">
                <a:latin typeface="Gill Sans MT" panose="020B0502020104020203" pitchFamily="34" charset="0"/>
              </a:rPr>
              <a:t>eed </a:t>
            </a:r>
            <a:r>
              <a:rPr lang="en-US" sz="2000" dirty="0">
                <a:latin typeface="Gill Sans MT" panose="020B0502020104020203" pitchFamily="34" charset="0"/>
              </a:rPr>
              <a:t>the database during creation</a:t>
            </a:r>
          </a:p>
          <a:p>
            <a:pPr marL="461963">
              <a:buFont typeface="Wingdings" panose="05000000000000000000" pitchFamily="2" charset="2"/>
              <a:buChar char="§"/>
            </a:pPr>
            <a:r>
              <a:rPr lang="en-US" sz="2000" dirty="0">
                <a:latin typeface="Gill Sans MT" panose="020B0502020104020203" pitchFamily="34" charset="0"/>
              </a:rPr>
              <a:t>Let's say we want to use the </a:t>
            </a:r>
            <a:r>
              <a:rPr lang="en-US" sz="2000" dirty="0">
                <a:solidFill>
                  <a:srgbClr val="FF0000"/>
                </a:solidFill>
                <a:latin typeface="Gill Sans MT" panose="020B0502020104020203" pitchFamily="34" charset="0"/>
              </a:rPr>
              <a:t>DropCreateDatabaseAlways</a:t>
            </a:r>
            <a:r>
              <a:rPr lang="en-US" sz="2000" dirty="0">
                <a:latin typeface="Gill Sans MT" panose="020B0502020104020203" pitchFamily="34" charset="0"/>
              </a:rPr>
              <a:t> strategy in our </a:t>
            </a:r>
            <a:r>
              <a:rPr lang="en-US" sz="2000" dirty="0" smtClean="0">
                <a:latin typeface="Gill Sans MT" panose="020B0502020104020203" pitchFamily="34" charset="0"/>
              </a:rPr>
              <a:t>application.</a:t>
            </a:r>
          </a:p>
          <a:p>
            <a:pPr marL="687388" indent="-225425">
              <a:buFont typeface="Wingdings" panose="05000000000000000000" pitchFamily="2" charset="2"/>
              <a:buChar char="ü"/>
            </a:pPr>
            <a:r>
              <a:rPr lang="en-US" sz="2000" dirty="0" smtClean="0">
                <a:latin typeface="Gill Sans MT" panose="020B0502020104020203" pitchFamily="34" charset="0"/>
              </a:rPr>
              <a:t>We </a:t>
            </a:r>
            <a:r>
              <a:rPr lang="en-US" sz="2000" dirty="0">
                <a:latin typeface="Gill Sans MT" panose="020B0502020104020203" pitchFamily="34" charset="0"/>
              </a:rPr>
              <a:t>have a model, Employer, defined in our code as </a:t>
            </a:r>
            <a:r>
              <a:rPr lang="en-US" sz="2000" dirty="0" smtClean="0">
                <a:latin typeface="Gill Sans MT" panose="020B0502020104020203" pitchFamily="34" charset="0"/>
              </a:rPr>
              <a:t>shown in </a:t>
            </a:r>
            <a:r>
              <a:rPr lang="en-US" sz="2000" dirty="0" smtClean="0">
                <a:solidFill>
                  <a:srgbClr val="FF0000"/>
                </a:solidFill>
                <a:latin typeface="Gill Sans MT" panose="020B0502020104020203" pitchFamily="34" charset="0"/>
              </a:rPr>
              <a:t>Figure 7-8</a:t>
            </a:r>
            <a:r>
              <a:rPr lang="en-US" sz="2000" dirty="0" smtClean="0">
                <a:latin typeface="Gill Sans MT" panose="020B0502020104020203" pitchFamily="34" charset="0"/>
              </a:rPr>
              <a:t>.</a:t>
            </a:r>
          </a:p>
          <a:p>
            <a:pPr marL="687388" indent="-225425">
              <a:buFont typeface="Wingdings" panose="05000000000000000000" pitchFamily="2" charset="2"/>
              <a:buChar char="ü"/>
            </a:pPr>
            <a:r>
              <a:rPr lang="en-US" sz="2000" dirty="0">
                <a:latin typeface="Gill Sans MT" panose="020B0502020104020203" pitchFamily="34" charset="0"/>
              </a:rPr>
              <a:t>We also have our DbContext class created to use this model with the Entity Framework Code First </a:t>
            </a:r>
            <a:r>
              <a:rPr lang="en-US" sz="2000" dirty="0" smtClean="0">
                <a:latin typeface="Gill Sans MT" panose="020B0502020104020203" pitchFamily="34" charset="0"/>
              </a:rPr>
              <a:t>approach </a:t>
            </a:r>
            <a:r>
              <a:rPr lang="en-US" sz="2000" dirty="0">
                <a:solidFill>
                  <a:srgbClr val="FF0000"/>
                </a:solidFill>
                <a:latin typeface="Gill Sans MT" panose="020B0502020104020203" pitchFamily="34" charset="0"/>
              </a:rPr>
              <a:t>Figure </a:t>
            </a:r>
            <a:r>
              <a:rPr lang="en-US" sz="2000" dirty="0" smtClean="0">
                <a:solidFill>
                  <a:srgbClr val="FF0000"/>
                </a:solidFill>
                <a:latin typeface="Gill Sans MT" panose="020B0502020104020203" pitchFamily="34" charset="0"/>
              </a:rPr>
              <a:t>7-8.</a:t>
            </a:r>
            <a:endParaRPr lang="en-US" sz="2000" dirty="0">
              <a:latin typeface="Gill Sans MT" panose="020B0502020104020203" pitchFamily="34" charset="0"/>
            </a:endParaRPr>
          </a:p>
          <a:p>
            <a:pPr marL="461963">
              <a:buFont typeface="Wingdings" panose="05000000000000000000" pitchFamily="2" charset="2"/>
              <a:buChar char="§"/>
            </a:pPr>
            <a:r>
              <a:rPr lang="en-US" sz="2000" dirty="0">
                <a:latin typeface="Gill Sans MT" panose="020B0502020104020203" pitchFamily="34" charset="0"/>
              </a:rPr>
              <a:t>Now we want to seed some data each time a database is </a:t>
            </a:r>
            <a:r>
              <a:rPr lang="en-US" sz="2000" dirty="0" smtClean="0">
                <a:latin typeface="Gill Sans MT" panose="020B0502020104020203" pitchFamily="34" charset="0"/>
              </a:rPr>
              <a:t>created.</a:t>
            </a:r>
          </a:p>
          <a:p>
            <a:pPr marL="687388" indent="-225425">
              <a:buFont typeface="Wingdings" panose="05000000000000000000" pitchFamily="2" charset="2"/>
              <a:buChar char="ü"/>
            </a:pPr>
            <a:r>
              <a:rPr lang="en-US" sz="2000" dirty="0" smtClean="0">
                <a:latin typeface="Gill Sans MT" panose="020B0502020104020203" pitchFamily="34" charset="0"/>
              </a:rPr>
              <a:t>The </a:t>
            </a:r>
            <a:r>
              <a:rPr lang="en-US" sz="2000" dirty="0">
                <a:latin typeface="Gill Sans MT" panose="020B0502020104020203" pitchFamily="34" charset="0"/>
              </a:rPr>
              <a:t>first thing we need to do is to create our own database initialization class, which should be derived from the </a:t>
            </a:r>
            <a:r>
              <a:rPr lang="en-US" sz="2000" dirty="0">
                <a:solidFill>
                  <a:srgbClr val="FF0000"/>
                </a:solidFill>
                <a:latin typeface="Gill Sans MT" panose="020B0502020104020203" pitchFamily="34" charset="0"/>
              </a:rPr>
              <a:t>DropCreateDatabaseAlways</a:t>
            </a:r>
            <a:r>
              <a:rPr lang="en-US" sz="2000" dirty="0">
                <a:latin typeface="Gill Sans MT" panose="020B0502020104020203" pitchFamily="34" charset="0"/>
              </a:rPr>
              <a:t> </a:t>
            </a:r>
            <a:r>
              <a:rPr lang="en-US" sz="2000" dirty="0" smtClean="0">
                <a:solidFill>
                  <a:srgbClr val="0070C0"/>
                </a:solidFill>
                <a:latin typeface="Gill Sans MT" panose="020B0502020104020203" pitchFamily="34" charset="0"/>
              </a:rPr>
              <a:t>class </a:t>
            </a:r>
            <a:r>
              <a:rPr lang="en-US" sz="2000" dirty="0" smtClean="0">
                <a:latin typeface="Gill Sans MT" panose="020B0502020104020203" pitchFamily="34" charset="0"/>
              </a:rPr>
              <a:t>(</a:t>
            </a:r>
            <a:r>
              <a:rPr lang="en-US" sz="2000" dirty="0" smtClean="0">
                <a:solidFill>
                  <a:srgbClr val="FF0000"/>
                </a:solidFill>
                <a:latin typeface="Gill Sans MT" panose="020B0502020104020203" pitchFamily="34" charset="0"/>
              </a:rPr>
              <a:t>Figure 7-9).</a:t>
            </a:r>
            <a:endParaRPr lang="en-US" sz="2000" dirty="0">
              <a:latin typeface="Gill Sans MT" panose="020B0502020104020203" pitchFamily="34" charset="0"/>
            </a:endParaRPr>
          </a:p>
          <a:p>
            <a:pPr marL="687388" indent="-225425">
              <a:buFont typeface="Wingdings" panose="05000000000000000000" pitchFamily="2" charset="2"/>
              <a:buChar char="ü"/>
            </a:pPr>
            <a:r>
              <a:rPr lang="en-US" sz="2000" dirty="0" smtClean="0">
                <a:latin typeface="Gill Sans MT" panose="020B0502020104020203" pitchFamily="34" charset="0"/>
              </a:rPr>
              <a:t>Next, we </a:t>
            </a:r>
            <a:r>
              <a:rPr lang="en-US" sz="2000" dirty="0">
                <a:latin typeface="Gill Sans MT" panose="020B0502020104020203" pitchFamily="34" charset="0"/>
              </a:rPr>
              <a:t>need </a:t>
            </a:r>
            <a:r>
              <a:rPr lang="en-US" sz="2000" dirty="0" smtClean="0">
                <a:latin typeface="Gill Sans MT" panose="020B0502020104020203" pitchFamily="34" charset="0"/>
              </a:rPr>
              <a:t>to </a:t>
            </a:r>
            <a:r>
              <a:rPr lang="en-US" sz="2000" dirty="0">
                <a:solidFill>
                  <a:srgbClr val="0070C0"/>
                </a:solidFill>
                <a:latin typeface="Gill Sans MT" panose="020B0502020104020203" pitchFamily="34" charset="0"/>
              </a:rPr>
              <a:t>seed the data</a:t>
            </a:r>
            <a:r>
              <a:rPr lang="en-US" sz="2000" dirty="0">
                <a:latin typeface="Gill Sans MT" panose="020B0502020104020203" pitchFamily="34" charset="0"/>
              </a:rPr>
              <a:t> using this initializer class </a:t>
            </a:r>
            <a:r>
              <a:rPr lang="en-US" sz="2000" dirty="0" smtClean="0">
                <a:latin typeface="Gill Sans MT" panose="020B0502020104020203" pitchFamily="34" charset="0"/>
              </a:rPr>
              <a:t>by </a:t>
            </a:r>
            <a:r>
              <a:rPr lang="en-US" sz="2000" dirty="0" smtClean="0">
                <a:solidFill>
                  <a:srgbClr val="0070C0"/>
                </a:solidFill>
                <a:latin typeface="Gill Sans MT" panose="020B0502020104020203" pitchFamily="34" charset="0"/>
              </a:rPr>
              <a:t>overriding </a:t>
            </a:r>
            <a:r>
              <a:rPr lang="en-US" sz="2000" dirty="0">
                <a:solidFill>
                  <a:srgbClr val="0070C0"/>
                </a:solidFill>
                <a:latin typeface="Gill Sans MT" panose="020B0502020104020203" pitchFamily="34" charset="0"/>
              </a:rPr>
              <a:t>the </a:t>
            </a:r>
            <a:r>
              <a:rPr lang="en-US" sz="2000" dirty="0">
                <a:solidFill>
                  <a:srgbClr val="FF0000"/>
                </a:solidFill>
                <a:latin typeface="Gill Sans MT" panose="020B0502020104020203" pitchFamily="34" charset="0"/>
              </a:rPr>
              <a:t>Seed</a:t>
            </a:r>
            <a:r>
              <a:rPr lang="en-US" sz="2000" dirty="0">
                <a:solidFill>
                  <a:srgbClr val="0070C0"/>
                </a:solidFill>
                <a:latin typeface="Gill Sans MT" panose="020B0502020104020203" pitchFamily="34" charset="0"/>
              </a:rPr>
              <a:t> method</a:t>
            </a:r>
            <a:r>
              <a:rPr lang="en-US" sz="2000" dirty="0">
                <a:latin typeface="Gill Sans MT" panose="020B0502020104020203" pitchFamily="34" charset="0"/>
              </a:rPr>
              <a:t> of the DropCreateDatabaseAlways </a:t>
            </a:r>
            <a:r>
              <a:rPr lang="en-US" sz="2000" dirty="0" smtClean="0">
                <a:latin typeface="Gill Sans MT" panose="020B0502020104020203" pitchFamily="34" charset="0"/>
              </a:rPr>
              <a:t>class (</a:t>
            </a:r>
            <a:r>
              <a:rPr lang="en-US" sz="2000" dirty="0">
                <a:solidFill>
                  <a:srgbClr val="FF0000"/>
                </a:solidFill>
                <a:latin typeface="Gill Sans MT" panose="020B0502020104020203" pitchFamily="34" charset="0"/>
              </a:rPr>
              <a:t>Figure </a:t>
            </a:r>
            <a:r>
              <a:rPr lang="en-US" sz="2000" dirty="0" smtClean="0">
                <a:solidFill>
                  <a:srgbClr val="FF0000"/>
                </a:solidFill>
                <a:latin typeface="Gill Sans MT" panose="020B0502020104020203" pitchFamily="34" charset="0"/>
              </a:rPr>
              <a:t>7-10</a:t>
            </a:r>
            <a:r>
              <a:rPr lang="en-US" sz="2000" dirty="0" smtClean="0">
                <a:latin typeface="Gill Sans MT" panose="020B0502020104020203" pitchFamily="34" charset="0"/>
              </a:rPr>
              <a:t>).</a:t>
            </a:r>
            <a:endParaRPr lang="en-US" sz="2000" dirty="0">
              <a:latin typeface="Gill Sans MT" panose="020B0502020104020203" pitchFamily="34" charset="0"/>
            </a:endParaRPr>
          </a:p>
          <a:p>
            <a:pPr marL="461963">
              <a:buFont typeface="Wingdings" panose="05000000000000000000" pitchFamily="2" charset="2"/>
              <a:buChar char="§"/>
            </a:pPr>
            <a:r>
              <a:rPr lang="en-US" sz="2000" dirty="0">
                <a:latin typeface="Gill Sans MT" panose="020B0502020104020203" pitchFamily="34" charset="0"/>
              </a:rPr>
              <a:t>In the preceding code, we are overriding the Seed method of the DropCreateDatabaseAlways </a:t>
            </a:r>
            <a:r>
              <a:rPr lang="en-US" sz="2000" dirty="0" smtClean="0">
                <a:latin typeface="Gill Sans MT" panose="020B0502020104020203" pitchFamily="34" charset="0"/>
              </a:rPr>
              <a:t>class.</a:t>
            </a:r>
          </a:p>
        </p:txBody>
      </p:sp>
    </p:spTree>
    <p:extLst>
      <p:ext uri="{BB962C8B-B14F-4D97-AF65-F5344CB8AC3E}">
        <p14:creationId xmlns:p14="http://schemas.microsoft.com/office/powerpoint/2010/main" val="348660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Seeding Data – Procedure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3" name="Date Placeholder 2"/>
          <p:cNvSpPr>
            <a:spLocks noGrp="1"/>
          </p:cNvSpPr>
          <p:nvPr>
            <p:ph type="dt" sz="half" idx="2"/>
          </p:nvPr>
        </p:nvSpPr>
        <p:spPr/>
        <p:txBody>
          <a:bodyPr/>
          <a:lstStyle/>
          <a:p>
            <a:fld id="{FADDA256-BE43-49CC-9E74-F6B8596D71D2}"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124</a:t>
            </a:fld>
            <a:endParaRPr lang="en-US"/>
          </a:p>
        </p:txBody>
      </p:sp>
      <p:sp>
        <p:nvSpPr>
          <p:cNvPr id="5" name="Content Placeholder 3"/>
          <p:cNvSpPr>
            <a:spLocks noGrp="1"/>
          </p:cNvSpPr>
          <p:nvPr>
            <p:ph sz="half" idx="4294967295"/>
          </p:nvPr>
        </p:nvSpPr>
        <p:spPr>
          <a:xfrm>
            <a:off x="0" y="1274763"/>
            <a:ext cx="11887200" cy="5264150"/>
          </a:xfrm>
          <a:prstGeom prst="rect">
            <a:avLst/>
          </a:prstGeom>
        </p:spPr>
        <p:txBody>
          <a:bodyPr>
            <a:normAutofit/>
          </a:bodyPr>
          <a:lstStyle/>
          <a:p>
            <a:pPr marL="461963">
              <a:buFont typeface="Wingdings" panose="05000000000000000000" pitchFamily="2" charset="2"/>
              <a:buChar char="§"/>
            </a:pPr>
            <a:r>
              <a:rPr lang="en-US" sz="2000" dirty="0">
                <a:latin typeface="Gill Sans MT" panose="020B0502020104020203" pitchFamily="34" charset="0"/>
              </a:rPr>
              <a:t>This method has access to the </a:t>
            </a:r>
            <a:r>
              <a:rPr lang="en-US" sz="2000" dirty="0">
                <a:solidFill>
                  <a:srgbClr val="FF0000"/>
                </a:solidFill>
                <a:latin typeface="Gill Sans MT" panose="020B0502020104020203" pitchFamily="34" charset="0"/>
              </a:rPr>
              <a:t>DbContext </a:t>
            </a:r>
            <a:r>
              <a:rPr lang="en-US" sz="2000" dirty="0">
                <a:solidFill>
                  <a:srgbClr val="0070C0"/>
                </a:solidFill>
                <a:latin typeface="Gill Sans MT" panose="020B0502020104020203" pitchFamily="34" charset="0"/>
              </a:rPr>
              <a:t>class</a:t>
            </a:r>
            <a:r>
              <a:rPr lang="en-US" sz="2000" dirty="0">
                <a:latin typeface="Gill Sans MT" panose="020B0502020104020203" pitchFamily="34" charset="0"/>
              </a:rPr>
              <a:t>, and it can use this DbContext class to </a:t>
            </a:r>
            <a:r>
              <a:rPr lang="en-US" sz="2000" dirty="0">
                <a:solidFill>
                  <a:srgbClr val="0070C0"/>
                </a:solidFill>
                <a:latin typeface="Gill Sans MT" panose="020B0502020104020203" pitchFamily="34" charset="0"/>
              </a:rPr>
              <a:t>insert some data</a:t>
            </a:r>
            <a:r>
              <a:rPr lang="en-US" sz="2000" dirty="0">
                <a:latin typeface="Gill Sans MT" panose="020B0502020104020203" pitchFamily="34" charset="0"/>
              </a:rPr>
              <a:t> in the database (</a:t>
            </a:r>
            <a:r>
              <a:rPr lang="en-US" sz="2000" dirty="0">
                <a:solidFill>
                  <a:srgbClr val="FF0000"/>
                </a:solidFill>
                <a:latin typeface="Gill Sans MT" panose="020B0502020104020203" pitchFamily="34" charset="0"/>
              </a:rPr>
              <a:t>Figure 7-11</a:t>
            </a:r>
            <a:r>
              <a:rPr lang="en-US" sz="2000" dirty="0">
                <a:latin typeface="Gill Sans MT" panose="020B0502020104020203" pitchFamily="34" charset="0"/>
              </a:rPr>
              <a:t>).</a:t>
            </a:r>
          </a:p>
          <a:p>
            <a:pPr marL="461963">
              <a:buFont typeface="Wingdings" panose="05000000000000000000" pitchFamily="2" charset="2"/>
              <a:buChar char="§"/>
            </a:pPr>
            <a:r>
              <a:rPr lang="en-US" sz="2000" dirty="0">
                <a:latin typeface="Gill Sans MT" panose="020B0502020104020203" pitchFamily="34" charset="0"/>
              </a:rPr>
              <a:t>What the preceding code is doing is creating the Employer objects and adding them to the Employers collection of the DbContext class.</a:t>
            </a:r>
          </a:p>
          <a:p>
            <a:pPr marL="461963">
              <a:buFont typeface="Wingdings" panose="05000000000000000000" pitchFamily="2" charset="2"/>
              <a:buChar char="§"/>
            </a:pPr>
            <a:r>
              <a:rPr lang="en-US" sz="2000" dirty="0">
                <a:latin typeface="Gill Sans MT" panose="020B0502020104020203" pitchFamily="34" charset="0"/>
              </a:rPr>
              <a:t>One important thing to note in this code is that we are not calling DbContext.SaveChanges( ) because it will automatically be called in the base class.</a:t>
            </a:r>
          </a:p>
          <a:p>
            <a:pPr marL="461963">
              <a:buFont typeface="Wingdings" panose="05000000000000000000" pitchFamily="2" charset="2"/>
              <a:buChar char="§"/>
            </a:pPr>
            <a:r>
              <a:rPr lang="en-US" sz="2000" dirty="0">
                <a:latin typeface="Gill Sans MT" panose="020B0502020104020203" pitchFamily="34" charset="0"/>
              </a:rPr>
              <a:t>Now let's use this initializer with our context class:</a:t>
            </a:r>
          </a:p>
        </p:txBody>
      </p:sp>
    </p:spTree>
    <p:extLst>
      <p:ext uri="{BB962C8B-B14F-4D97-AF65-F5344CB8AC3E}">
        <p14:creationId xmlns:p14="http://schemas.microsoft.com/office/powerpoint/2010/main" val="30711819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7-8 || 7-9</a:t>
            </a:r>
            <a:endParaRPr lang="en-US" dirty="0"/>
          </a:p>
        </p:txBody>
      </p:sp>
      <p:sp>
        <p:nvSpPr>
          <p:cNvPr id="4" name="Content Placeholder 3"/>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A94B8611-AEC1-4AA2-B131-25D30757B8D7}"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125</a:t>
            </a:fld>
            <a:endParaRPr lang="en-US"/>
          </a:p>
        </p:txBody>
      </p:sp>
      <p:pic>
        <p:nvPicPr>
          <p:cNvPr id="3" name="Picture 2"/>
          <p:cNvPicPr>
            <a:picLocks noChangeAspect="1"/>
          </p:cNvPicPr>
          <p:nvPr/>
        </p:nvPicPr>
        <p:blipFill>
          <a:blip r:embed="rId2"/>
          <a:stretch>
            <a:fillRect/>
          </a:stretch>
        </p:blipFill>
        <p:spPr>
          <a:xfrm>
            <a:off x="152400" y="1268362"/>
            <a:ext cx="6082935" cy="2842561"/>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52400" y="4390834"/>
            <a:ext cx="6082935" cy="1679233"/>
          </a:xfrm>
          <a:prstGeom prst="rect">
            <a:avLst/>
          </a:prstGeom>
          <a:ln>
            <a:solidFill>
              <a:schemeClr val="accent1"/>
            </a:solidFill>
          </a:ln>
        </p:spPr>
      </p:pic>
    </p:spTree>
    <p:extLst>
      <p:ext uri="{BB962C8B-B14F-4D97-AF65-F5344CB8AC3E}">
        <p14:creationId xmlns:p14="http://schemas.microsoft.com/office/powerpoint/2010/main" val="23350814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7-10</a:t>
            </a:r>
            <a:endParaRPr lang="en-US" dirty="0"/>
          </a:p>
        </p:txBody>
      </p:sp>
      <p:sp>
        <p:nvSpPr>
          <p:cNvPr id="3" name="Content Placeholder 2"/>
          <p:cNvSpPr>
            <a:spLocks noGrp="1"/>
          </p:cNvSpPr>
          <p:nvPr>
            <p:ph idx="1"/>
          </p:nvPr>
        </p:nvSpPr>
        <p:spPr/>
        <p:txBody>
          <a:bodyPr/>
          <a:lstStyle/>
          <a:p>
            <a:endParaRPr lang="en-US"/>
          </a:p>
        </p:txBody>
      </p:sp>
      <p:sp>
        <p:nvSpPr>
          <p:cNvPr id="5" name="Date Placeholder 4"/>
          <p:cNvSpPr>
            <a:spLocks noGrp="1"/>
          </p:cNvSpPr>
          <p:nvPr>
            <p:ph type="dt" sz="half" idx="2"/>
          </p:nvPr>
        </p:nvSpPr>
        <p:spPr/>
        <p:txBody>
          <a:bodyPr/>
          <a:lstStyle/>
          <a:p>
            <a:fld id="{E03A904F-AD8D-4D0E-9D6D-D896444CFFF8}"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126</a:t>
            </a:fld>
            <a:endParaRPr lang="en-US"/>
          </a:p>
        </p:txBody>
      </p:sp>
      <p:pic>
        <p:nvPicPr>
          <p:cNvPr id="8" name="Picture 7"/>
          <p:cNvPicPr>
            <a:picLocks noChangeAspect="1"/>
          </p:cNvPicPr>
          <p:nvPr/>
        </p:nvPicPr>
        <p:blipFill>
          <a:blip r:embed="rId2"/>
          <a:stretch>
            <a:fillRect/>
          </a:stretch>
        </p:blipFill>
        <p:spPr>
          <a:xfrm>
            <a:off x="152400" y="1269459"/>
            <a:ext cx="6771638" cy="2315361"/>
          </a:xfrm>
          <a:prstGeom prst="rect">
            <a:avLst/>
          </a:prstGeom>
          <a:ln>
            <a:solidFill>
              <a:schemeClr val="accent1"/>
            </a:solidFill>
          </a:ln>
        </p:spPr>
      </p:pic>
    </p:spTree>
    <p:extLst>
      <p:ext uri="{BB962C8B-B14F-4D97-AF65-F5344CB8AC3E}">
        <p14:creationId xmlns:p14="http://schemas.microsoft.com/office/powerpoint/2010/main" val="31800305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7-11</a:t>
            </a:r>
            <a:endParaRPr lang="en-US" dirty="0"/>
          </a:p>
        </p:txBody>
      </p:sp>
      <p:sp>
        <p:nvSpPr>
          <p:cNvPr id="4" name="Content Placeholder 3"/>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87BC5535-74F8-41D1-B7AE-C5EDA93C76F0}"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127</a:t>
            </a:fld>
            <a:endParaRPr lang="en-US"/>
          </a:p>
        </p:txBody>
      </p:sp>
      <p:pic>
        <p:nvPicPr>
          <p:cNvPr id="3" name="Picture 2"/>
          <p:cNvPicPr>
            <a:picLocks noChangeAspect="1"/>
          </p:cNvPicPr>
          <p:nvPr/>
        </p:nvPicPr>
        <p:blipFill>
          <a:blip r:embed="rId2"/>
          <a:stretch>
            <a:fillRect/>
          </a:stretch>
        </p:blipFill>
        <p:spPr>
          <a:xfrm>
            <a:off x="152400" y="1268362"/>
            <a:ext cx="6152972" cy="5030274"/>
          </a:xfrm>
          <a:prstGeom prst="rect">
            <a:avLst/>
          </a:prstGeom>
          <a:ln>
            <a:solidFill>
              <a:schemeClr val="accent1"/>
            </a:solidFill>
          </a:ln>
        </p:spPr>
      </p:pic>
    </p:spTree>
    <p:extLst>
      <p:ext uri="{BB962C8B-B14F-4D97-AF65-F5344CB8AC3E}">
        <p14:creationId xmlns:p14="http://schemas.microsoft.com/office/powerpoint/2010/main" val="186166893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Querying the Entity Data Model – LINQ to Entities</a:t>
            </a:r>
          </a:p>
        </p:txBody>
      </p:sp>
      <p:sp>
        <p:nvSpPr>
          <p:cNvPr id="6" name="Date Placeholder 5"/>
          <p:cNvSpPr>
            <a:spLocks noGrp="1"/>
          </p:cNvSpPr>
          <p:nvPr>
            <p:ph type="dt" sz="half" idx="2"/>
          </p:nvPr>
        </p:nvSpPr>
        <p:spPr/>
        <p:txBody>
          <a:bodyPr/>
          <a:lstStyle/>
          <a:p>
            <a:fld id="{EB258904-E9EB-435B-821E-0FA87DA7DB42}"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128</a:t>
            </a:fld>
            <a:endParaRPr lang="en-US"/>
          </a:p>
        </p:txBody>
      </p:sp>
      <p:sp>
        <p:nvSpPr>
          <p:cNvPr id="11" name="Text Placeholder 10"/>
          <p:cNvSpPr>
            <a:spLocks noGrp="1"/>
          </p:cNvSpPr>
          <p:nvPr>
            <p:ph type="body" sz="quarter" idx="16"/>
          </p:nvPr>
        </p:nvSpPr>
        <p:spPr/>
        <p:txBody>
          <a:bodyPr/>
          <a:lstStyle/>
          <a:p>
            <a:r>
              <a:rPr lang="en-US" smtClean="0"/>
              <a:t>8</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39025" y="5031371"/>
            <a:ext cx="4419600" cy="1476375"/>
          </a:xfrm>
          <a:prstGeom prst="rect">
            <a:avLst/>
          </a:prstGeom>
          <a:ln>
            <a:solidFill>
              <a:schemeClr val="accent1"/>
            </a:solidFill>
          </a:ln>
        </p:spPr>
      </p:pic>
    </p:spTree>
    <p:extLst>
      <p:ext uri="{BB962C8B-B14F-4D97-AF65-F5344CB8AC3E}">
        <p14:creationId xmlns:p14="http://schemas.microsoft.com/office/powerpoint/2010/main" val="14313306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 far, we have seen how we can create the </a:t>
            </a:r>
            <a:r>
              <a:rPr lang="en-US" sz="2000" dirty="0">
                <a:solidFill>
                  <a:srgbClr val="FF0000"/>
                </a:solidFill>
              </a:rPr>
              <a:t>Entity Data Model</a:t>
            </a:r>
            <a:r>
              <a:rPr lang="en-US" sz="2000" dirty="0"/>
              <a:t> using the Database First approach and Code First approach of Entity </a:t>
            </a:r>
            <a:r>
              <a:rPr lang="en-US" sz="2000" dirty="0" smtClean="0"/>
              <a:t>Framework.</a:t>
            </a:r>
          </a:p>
          <a:p>
            <a:pPr marL="457200">
              <a:buFont typeface="Wingdings" panose="05000000000000000000" pitchFamily="2" charset="2"/>
              <a:buChar char="§"/>
            </a:pPr>
            <a:r>
              <a:rPr lang="en-US" sz="2000" dirty="0" smtClean="0"/>
              <a:t>We </a:t>
            </a:r>
            <a:r>
              <a:rPr lang="en-US" sz="2000" dirty="0"/>
              <a:t>also looked </a:t>
            </a:r>
            <a:r>
              <a:rPr lang="en-US" sz="2000" dirty="0" smtClean="0"/>
              <a:t>at</a:t>
            </a:r>
          </a:p>
          <a:p>
            <a:pPr marL="685800">
              <a:buFont typeface="Wingdings" panose="05000000000000000000" pitchFamily="2" charset="2"/>
              <a:buChar char="ü"/>
            </a:pPr>
            <a:r>
              <a:rPr lang="en-US" sz="2000" dirty="0" smtClean="0"/>
              <a:t>domain modeling</a:t>
            </a:r>
          </a:p>
          <a:p>
            <a:pPr marL="685800">
              <a:buFont typeface="Wingdings" panose="05000000000000000000" pitchFamily="2" charset="2"/>
              <a:buChar char="ü"/>
            </a:pPr>
            <a:r>
              <a:rPr lang="en-US" sz="2000" dirty="0" smtClean="0"/>
              <a:t>performing </a:t>
            </a:r>
            <a:r>
              <a:rPr lang="en-US" sz="2000" dirty="0"/>
              <a:t>model </a:t>
            </a:r>
            <a:r>
              <a:rPr lang="en-US" sz="2000" dirty="0" smtClean="0"/>
              <a:t>validations</a:t>
            </a:r>
          </a:p>
          <a:p>
            <a:pPr marL="685800">
              <a:buFont typeface="Wingdings" panose="05000000000000000000" pitchFamily="2" charset="2"/>
              <a:buChar char="ü"/>
            </a:pPr>
            <a:r>
              <a:rPr lang="en-US" sz="2000" dirty="0" smtClean="0"/>
              <a:t>taking </a:t>
            </a:r>
            <a:r>
              <a:rPr lang="en-US" sz="2000" dirty="0"/>
              <a:t>control of the database connection parameters using Entity </a:t>
            </a:r>
            <a:r>
              <a:rPr lang="en-US" sz="2000" dirty="0" smtClean="0"/>
              <a:t>Framework</a:t>
            </a:r>
          </a:p>
          <a:p>
            <a:pPr marL="457200">
              <a:buFont typeface="Wingdings" panose="05000000000000000000" pitchFamily="2" charset="2"/>
              <a:buChar char="§"/>
            </a:pPr>
            <a:r>
              <a:rPr lang="en-US" sz="2000" dirty="0" smtClean="0"/>
              <a:t>Once </a:t>
            </a:r>
            <a:r>
              <a:rPr lang="en-US" sz="2000" dirty="0"/>
              <a:t>we have all the domain modeling done, we would want to query the object </a:t>
            </a:r>
            <a:r>
              <a:rPr lang="en-US" sz="2000" dirty="0" smtClean="0"/>
              <a:t>model.</a:t>
            </a:r>
          </a:p>
          <a:p>
            <a:pPr marL="457200">
              <a:buFont typeface="Wingdings" panose="05000000000000000000" pitchFamily="2" charset="2"/>
              <a:buChar char="§"/>
            </a:pPr>
            <a:r>
              <a:rPr lang="en-US" sz="2000" dirty="0" smtClean="0"/>
              <a:t>There </a:t>
            </a:r>
            <a:r>
              <a:rPr lang="en-US" sz="2000" dirty="0"/>
              <a:t>are two ways in which we can query the Entity Data </a:t>
            </a:r>
            <a:r>
              <a:rPr lang="en-US" sz="2000" dirty="0" smtClean="0"/>
              <a:t>Model:</a:t>
            </a:r>
          </a:p>
          <a:p>
            <a:pPr marL="685800">
              <a:buFont typeface="Wingdings" panose="05000000000000000000" pitchFamily="2" charset="2"/>
              <a:buChar char="ü"/>
            </a:pPr>
            <a:r>
              <a:rPr lang="en-US" sz="2000" dirty="0" smtClean="0"/>
              <a:t>LINQ </a:t>
            </a:r>
            <a:r>
              <a:rPr lang="en-US" sz="2000" dirty="0"/>
              <a:t>to </a:t>
            </a:r>
            <a:r>
              <a:rPr lang="en-US" sz="2000" dirty="0" smtClean="0"/>
              <a:t>Entities</a:t>
            </a:r>
          </a:p>
          <a:p>
            <a:pPr marL="685800">
              <a:buFont typeface="Wingdings" panose="05000000000000000000" pitchFamily="2" charset="2"/>
              <a:buChar char="ü"/>
            </a:pPr>
            <a:r>
              <a:rPr lang="en-US" sz="2000" dirty="0" smtClean="0"/>
              <a:t>Entity SQL</a:t>
            </a:r>
          </a:p>
          <a:p>
            <a:pPr marL="457200">
              <a:buFont typeface="Wingdings" panose="05000000000000000000" pitchFamily="2" charset="2"/>
              <a:buChar char="§"/>
            </a:pPr>
            <a:r>
              <a:rPr lang="en-US" sz="2000" dirty="0" smtClean="0"/>
              <a:t>In </a:t>
            </a:r>
            <a:r>
              <a:rPr lang="en-US" sz="2000" dirty="0"/>
              <a:t>this chapter, we will discuss how we can query the Entity Data Model using </a:t>
            </a:r>
            <a:r>
              <a:rPr lang="en-US" sz="2000" dirty="0">
                <a:solidFill>
                  <a:srgbClr val="FF0000"/>
                </a:solidFill>
              </a:rPr>
              <a:t>LINQ to Entities</a:t>
            </a:r>
            <a:r>
              <a:rPr lang="en-US" sz="2000" dirty="0" smtClean="0"/>
              <a:t>.</a:t>
            </a:r>
            <a:endParaRPr lang="en-US" sz="2000" dirty="0"/>
          </a:p>
        </p:txBody>
      </p:sp>
      <p:sp>
        <p:nvSpPr>
          <p:cNvPr id="5" name="Date Placeholder 4"/>
          <p:cNvSpPr>
            <a:spLocks noGrp="1"/>
          </p:cNvSpPr>
          <p:nvPr>
            <p:ph type="dt" sz="half" idx="2"/>
          </p:nvPr>
        </p:nvSpPr>
        <p:spPr/>
        <p:txBody>
          <a:bodyPr/>
          <a:lstStyle/>
          <a:p>
            <a:fld id="{7CFD1D30-E417-4AE0-A366-9A42A054077B}"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129</a:t>
            </a:fld>
            <a:endParaRPr lang="en-US"/>
          </a:p>
        </p:txBody>
      </p:sp>
    </p:spTree>
    <p:extLst>
      <p:ext uri="{BB962C8B-B14F-4D97-AF65-F5344CB8AC3E}">
        <p14:creationId xmlns:p14="http://schemas.microsoft.com/office/powerpoint/2010/main" val="233695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Comparing the </a:t>
            </a:r>
            <a:r>
              <a:rPr lang="en-US">
                <a:solidFill>
                  <a:schemeClr val="bg1"/>
                </a:solidFill>
              </a:rPr>
              <a:t>development </a:t>
            </a:r>
            <a:r>
              <a:rPr lang="en-US" smtClean="0">
                <a:solidFill>
                  <a:schemeClr val="bg1"/>
                </a:solidFill>
              </a:rPr>
              <a:t>styles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Before we start looking at these development styles in detail, let's try to do a comparative analysis of these styles. It will help us in understanding these styles in detail</a:t>
            </a:r>
            <a:r>
              <a:rPr lang="en-US" sz="2000" dirty="0" smtClean="0"/>
              <a:t>.</a:t>
            </a:r>
          </a:p>
          <a:p>
            <a:pPr marL="457200">
              <a:buFont typeface="Wingdings" panose="05000000000000000000" pitchFamily="2" charset="2"/>
              <a:buChar char="§"/>
            </a:pPr>
            <a:r>
              <a:rPr lang="en-US" sz="2000" dirty="0"/>
              <a:t>The Database First approach</a:t>
            </a:r>
          </a:p>
          <a:p>
            <a:pPr marL="457200">
              <a:buFont typeface="Wingdings" panose="05000000000000000000" pitchFamily="2" charset="2"/>
              <a:buChar char="§"/>
            </a:pPr>
            <a:r>
              <a:rPr lang="en-US" sz="2000" dirty="0"/>
              <a:t>The Model First approach</a:t>
            </a:r>
          </a:p>
          <a:p>
            <a:pPr marL="457200">
              <a:buFont typeface="Wingdings" panose="05000000000000000000" pitchFamily="2" charset="2"/>
              <a:buChar char="§"/>
            </a:pPr>
            <a:r>
              <a:rPr lang="en-US" sz="2000" dirty="0"/>
              <a:t>The Code First </a:t>
            </a:r>
            <a:r>
              <a:rPr lang="en-US" sz="2000" dirty="0" smtClean="0"/>
              <a:t>approach</a:t>
            </a:r>
            <a:endParaRPr lang="en-US" sz="2000" dirty="0"/>
          </a:p>
        </p:txBody>
      </p:sp>
      <p:sp>
        <p:nvSpPr>
          <p:cNvPr id="5" name="Date Placeholder 4"/>
          <p:cNvSpPr>
            <a:spLocks noGrp="1"/>
          </p:cNvSpPr>
          <p:nvPr>
            <p:ph type="dt" sz="half" idx="2"/>
          </p:nvPr>
        </p:nvSpPr>
        <p:spPr/>
        <p:txBody>
          <a:bodyPr/>
          <a:lstStyle/>
          <a:p>
            <a:fld id="{B3BEF458-67B9-4983-B808-9FCCF648906C}"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13</a:t>
            </a:fld>
            <a:endParaRPr lang="en-US"/>
          </a:p>
        </p:txBody>
      </p:sp>
    </p:spTree>
    <p:extLst>
      <p:ext uri="{BB962C8B-B14F-4D97-AF65-F5344CB8AC3E}">
        <p14:creationId xmlns:p14="http://schemas.microsoft.com/office/powerpoint/2010/main" val="42419354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LINQ to </a:t>
            </a:r>
            <a:r>
              <a:rPr lang="en-US" dirty="0" smtClean="0">
                <a:solidFill>
                  <a:schemeClr val="bg1"/>
                </a:solidFill>
              </a:rPr>
              <a:t>Entities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Language-Integrated Query (LINQ) is a technique for querying data from .NET </a:t>
            </a:r>
            <a:r>
              <a:rPr lang="en-US" sz="2000" dirty="0" smtClean="0"/>
              <a:t>languages.</a:t>
            </a:r>
          </a:p>
          <a:p>
            <a:pPr marL="457200">
              <a:buFont typeface="Wingdings" panose="05000000000000000000" pitchFamily="2" charset="2"/>
              <a:buChar char="§"/>
            </a:pPr>
            <a:r>
              <a:rPr lang="en-US" sz="2000" dirty="0" smtClean="0">
                <a:solidFill>
                  <a:srgbClr val="FF0000"/>
                </a:solidFill>
              </a:rPr>
              <a:t>LINQ </a:t>
            </a:r>
            <a:r>
              <a:rPr lang="en-US" sz="2000" dirty="0">
                <a:solidFill>
                  <a:srgbClr val="FF0000"/>
                </a:solidFill>
              </a:rPr>
              <a:t>to Entities</a:t>
            </a:r>
            <a:r>
              <a:rPr lang="en-US" sz="2000" dirty="0"/>
              <a:t> is the mechanism that facilitates the use of LINQ to write queries against our </a:t>
            </a:r>
            <a:r>
              <a:rPr lang="en-US" sz="2000" dirty="0">
                <a:solidFill>
                  <a:srgbClr val="FF0000"/>
                </a:solidFill>
              </a:rPr>
              <a:t>conceptual model</a:t>
            </a:r>
            <a:r>
              <a:rPr lang="en-US" sz="2000" dirty="0"/>
              <a:t> such as the </a:t>
            </a:r>
            <a:r>
              <a:rPr lang="en-US" sz="2000" dirty="0">
                <a:solidFill>
                  <a:srgbClr val="FF0000"/>
                </a:solidFill>
              </a:rPr>
              <a:t>Entity Data </a:t>
            </a:r>
            <a:r>
              <a:rPr lang="en-US" sz="2000" dirty="0" smtClean="0">
                <a:solidFill>
                  <a:srgbClr val="FF0000"/>
                </a:solidFill>
              </a:rPr>
              <a:t>Model</a:t>
            </a:r>
            <a:r>
              <a:rPr lang="en-US" sz="2000" dirty="0" smtClean="0"/>
              <a:t>.</a:t>
            </a:r>
          </a:p>
          <a:p>
            <a:pPr marL="457200">
              <a:buFont typeface="Wingdings" panose="05000000000000000000" pitchFamily="2" charset="2"/>
              <a:buChar char="§"/>
            </a:pPr>
            <a:r>
              <a:rPr lang="en-US" sz="2000" dirty="0" smtClean="0"/>
              <a:t>Since </a:t>
            </a:r>
            <a:r>
              <a:rPr lang="en-US" sz="2000" dirty="0"/>
              <a:t>LINQ is a </a:t>
            </a:r>
            <a:r>
              <a:rPr lang="en-US" sz="2000" dirty="0">
                <a:solidFill>
                  <a:srgbClr val="FF0000"/>
                </a:solidFill>
              </a:rPr>
              <a:t>declarative language</a:t>
            </a:r>
            <a:r>
              <a:rPr lang="en-US" sz="2000" dirty="0"/>
              <a:t>, let's focus on what data we need rather than how it should be retrieved. </a:t>
            </a:r>
            <a:endParaRPr lang="en-US" sz="2000" dirty="0" smtClean="0"/>
          </a:p>
          <a:p>
            <a:pPr marL="457200">
              <a:buFont typeface="Wingdings" panose="05000000000000000000" pitchFamily="2" charset="2"/>
              <a:buChar char="§"/>
            </a:pPr>
            <a:r>
              <a:rPr lang="en-US" sz="2000" dirty="0" smtClean="0"/>
              <a:t>LINQ </a:t>
            </a:r>
            <a:r>
              <a:rPr lang="en-US" sz="2000" dirty="0"/>
              <a:t>to Entities provides a nice abstraction over the Entity Data Model so that we can use LINQ to specify what data should be retrieved, and the LINQ to Entities provider will take care of accessing the database and fetching the required data for us</a:t>
            </a:r>
            <a:r>
              <a:rPr lang="en-US" sz="2000" dirty="0" smtClean="0"/>
              <a:t>.</a:t>
            </a:r>
          </a:p>
          <a:p>
            <a:pPr marL="457200">
              <a:buFont typeface="Wingdings" panose="05000000000000000000" pitchFamily="2" charset="2"/>
              <a:buChar char="§"/>
            </a:pPr>
            <a:r>
              <a:rPr lang="en-US" sz="2000" dirty="0"/>
              <a:t>When we use LINQ to Entities to execute the </a:t>
            </a:r>
            <a:r>
              <a:rPr lang="en-US" sz="2000" dirty="0">
                <a:solidFill>
                  <a:srgbClr val="FF0000"/>
                </a:solidFill>
              </a:rPr>
              <a:t>LINQ queries</a:t>
            </a:r>
            <a:r>
              <a:rPr lang="en-US" sz="2000" dirty="0"/>
              <a:t> against the Entity Data Model, these LINQ queries are first compiled to determine </a:t>
            </a:r>
            <a:r>
              <a:rPr lang="en-US" sz="2000" dirty="0">
                <a:solidFill>
                  <a:srgbClr val="FF0000"/>
                </a:solidFill>
              </a:rPr>
              <a:t>what</a:t>
            </a:r>
            <a:r>
              <a:rPr lang="en-US" sz="2000" dirty="0"/>
              <a:t> </a:t>
            </a:r>
            <a:r>
              <a:rPr lang="en-US" sz="2000" dirty="0">
                <a:solidFill>
                  <a:srgbClr val="0070C0"/>
                </a:solidFill>
              </a:rPr>
              <a:t>data we want to </a:t>
            </a:r>
            <a:r>
              <a:rPr lang="en-US" sz="2000" dirty="0" smtClean="0">
                <a:solidFill>
                  <a:srgbClr val="0070C0"/>
                </a:solidFill>
              </a:rPr>
              <a:t>fetch</a:t>
            </a:r>
            <a:r>
              <a:rPr lang="en-US" sz="2000" dirty="0" smtClean="0"/>
              <a:t>.</a:t>
            </a:r>
          </a:p>
          <a:p>
            <a:pPr marL="457200">
              <a:buFont typeface="Wingdings" panose="05000000000000000000" pitchFamily="2" charset="2"/>
              <a:buChar char="§"/>
            </a:pPr>
            <a:r>
              <a:rPr lang="en-US" sz="2000" dirty="0" smtClean="0"/>
              <a:t>It </a:t>
            </a:r>
            <a:r>
              <a:rPr lang="en-US" sz="2000" dirty="0"/>
              <a:t>will then be executed and from the application's perspective, the </a:t>
            </a:r>
            <a:r>
              <a:rPr lang="en-US" sz="2000" dirty="0">
                <a:solidFill>
                  <a:srgbClr val="0070C0"/>
                </a:solidFill>
              </a:rPr>
              <a:t>results will be returned as </a:t>
            </a:r>
            <a:r>
              <a:rPr lang="en-US" sz="2000" dirty="0">
                <a:solidFill>
                  <a:srgbClr val="FF0000"/>
                </a:solidFill>
              </a:rPr>
              <a:t>CLR objects</a:t>
            </a:r>
            <a:r>
              <a:rPr lang="en-US" sz="2000" dirty="0"/>
              <a:t>, that is, something that .NET </a:t>
            </a:r>
            <a:r>
              <a:rPr lang="en-US" sz="2000" dirty="0" smtClean="0"/>
              <a:t>understands, </a:t>
            </a:r>
            <a:r>
              <a:rPr lang="en-US" sz="2000" dirty="0" smtClean="0">
                <a:solidFill>
                  <a:srgbClr val="FF0000"/>
                </a:solidFill>
              </a:rPr>
              <a:t>Figure 8-1A</a:t>
            </a:r>
            <a:r>
              <a:rPr lang="en-US" sz="2000" dirty="0" smtClean="0"/>
              <a:t>.</a:t>
            </a:r>
          </a:p>
          <a:p>
            <a:pPr marL="457200">
              <a:buFont typeface="Wingdings" panose="05000000000000000000" pitchFamily="2" charset="2"/>
              <a:buChar char="§"/>
            </a:pPr>
            <a:r>
              <a:rPr lang="en-US" sz="2000" dirty="0"/>
              <a:t>However, if we want to understand the complete process, it's crucial to understand how these queries are being executed and retrieving the results back as .NET </a:t>
            </a:r>
            <a:r>
              <a:rPr lang="en-US" sz="2000" dirty="0" smtClean="0"/>
              <a:t>objects.</a:t>
            </a:r>
          </a:p>
          <a:p>
            <a:pPr marL="457200">
              <a:buFont typeface="Wingdings" panose="05000000000000000000" pitchFamily="2" charset="2"/>
              <a:buChar char="§"/>
            </a:pPr>
            <a:r>
              <a:rPr lang="en-US" sz="2000" dirty="0" smtClean="0"/>
              <a:t>In </a:t>
            </a:r>
            <a:r>
              <a:rPr lang="en-US" sz="2000" dirty="0"/>
              <a:t>the preceding diagram, let's visualize how LINQ to Entities fits in the overall architecture, and how our LINQ queries get executed using Entity Framework</a:t>
            </a:r>
            <a:r>
              <a:rPr lang="en-US" sz="2000" dirty="0" smtClean="0"/>
              <a:t>.</a:t>
            </a:r>
            <a:endParaRPr lang="en-US" sz="2000" dirty="0"/>
          </a:p>
        </p:txBody>
      </p:sp>
      <p:sp>
        <p:nvSpPr>
          <p:cNvPr id="5" name="Date Placeholder 4"/>
          <p:cNvSpPr>
            <a:spLocks noGrp="1"/>
          </p:cNvSpPr>
          <p:nvPr>
            <p:ph type="dt" sz="half" idx="2"/>
          </p:nvPr>
        </p:nvSpPr>
        <p:spPr/>
        <p:txBody>
          <a:bodyPr/>
          <a:lstStyle/>
          <a:p>
            <a:fld id="{51CFD549-F362-4322-8CB7-43779D548CDE}"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130</a:t>
            </a:fld>
            <a:endParaRPr lang="en-US"/>
          </a:p>
        </p:txBody>
      </p:sp>
    </p:spTree>
    <p:extLst>
      <p:ext uri="{BB962C8B-B14F-4D97-AF65-F5344CB8AC3E}">
        <p14:creationId xmlns:p14="http://schemas.microsoft.com/office/powerpoint/2010/main" val="4127714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8-1A</a:t>
            </a:r>
            <a:endParaRPr lang="en-US" dirty="0"/>
          </a:p>
        </p:txBody>
      </p:sp>
      <p:sp>
        <p:nvSpPr>
          <p:cNvPr id="4" name="Content Placeholder 3"/>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8BB07A20-D663-4C5E-B39D-05DC7234D43B}"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131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298376" cy="5137395"/>
          </a:xfrm>
          <a:prstGeom prst="rect">
            <a:avLst/>
          </a:prstGeom>
          <a:ln>
            <a:solidFill>
              <a:schemeClr val="accent1"/>
            </a:solidFill>
          </a:ln>
        </p:spPr>
      </p:pic>
    </p:spTree>
    <p:extLst>
      <p:ext uri="{BB962C8B-B14F-4D97-AF65-F5344CB8AC3E}">
        <p14:creationId xmlns:p14="http://schemas.microsoft.com/office/powerpoint/2010/main" val="179998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Architecture</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smtClean="0"/>
              <a:t>The diagram </a:t>
            </a:r>
            <a:r>
              <a:rPr lang="en-US" sz="2000" dirty="0">
                <a:solidFill>
                  <a:srgbClr val="FF0000"/>
                </a:solidFill>
              </a:rPr>
              <a:t>Figure </a:t>
            </a:r>
            <a:r>
              <a:rPr lang="en-US" sz="2000" dirty="0" smtClean="0">
                <a:solidFill>
                  <a:srgbClr val="FF0000"/>
                </a:solidFill>
              </a:rPr>
              <a:t>8-1A</a:t>
            </a:r>
            <a:r>
              <a:rPr lang="en-US" sz="2000" dirty="0"/>
              <a:t> </a:t>
            </a:r>
            <a:r>
              <a:rPr lang="en-US" sz="2000" dirty="0" smtClean="0"/>
              <a:t>shows </a:t>
            </a:r>
            <a:r>
              <a:rPr lang="en-US" sz="2000" dirty="0"/>
              <a:t>that LINQ to Entities relies on </a:t>
            </a:r>
            <a:r>
              <a:rPr lang="en-US" sz="2000" dirty="0">
                <a:solidFill>
                  <a:srgbClr val="FF0000"/>
                </a:solidFill>
              </a:rPr>
              <a:t>EntityClient</a:t>
            </a:r>
            <a:r>
              <a:rPr lang="en-US" sz="2000" dirty="0"/>
              <a:t> to be able to work with the Entity Framework conceptual data </a:t>
            </a:r>
            <a:r>
              <a:rPr lang="en-US" sz="2000" dirty="0" smtClean="0"/>
              <a:t>model.</a:t>
            </a:r>
          </a:p>
          <a:p>
            <a:pPr marL="457200">
              <a:buFont typeface="Wingdings" panose="05000000000000000000" pitchFamily="2" charset="2"/>
              <a:buChar char="§"/>
            </a:pPr>
            <a:r>
              <a:rPr lang="en-US" sz="2000" dirty="0" smtClean="0"/>
              <a:t>Let's </a:t>
            </a:r>
            <a:r>
              <a:rPr lang="en-US" sz="2000" dirty="0"/>
              <a:t>see how LINQ to SQL executes the query and returns the result to the </a:t>
            </a:r>
            <a:r>
              <a:rPr lang="en-US" sz="2000" dirty="0" smtClean="0"/>
              <a:t>application:</a:t>
            </a:r>
          </a:p>
          <a:p>
            <a:pPr marL="685800">
              <a:buFont typeface="Wingdings" panose="05000000000000000000" pitchFamily="2" charset="2"/>
              <a:buChar char="ü"/>
            </a:pPr>
            <a:r>
              <a:rPr lang="en-US" sz="2000" dirty="0" smtClean="0"/>
              <a:t>The </a:t>
            </a:r>
            <a:r>
              <a:rPr lang="en-US" sz="2000" dirty="0"/>
              <a:t>application creates a </a:t>
            </a:r>
            <a:r>
              <a:rPr lang="en-US" sz="2000" dirty="0">
                <a:solidFill>
                  <a:srgbClr val="FF0000"/>
                </a:solidFill>
              </a:rPr>
              <a:t>LINQ </a:t>
            </a:r>
            <a:r>
              <a:rPr lang="en-US" sz="2000" dirty="0" smtClean="0">
                <a:solidFill>
                  <a:srgbClr val="FF0000"/>
                </a:solidFill>
              </a:rPr>
              <a:t>query</a:t>
            </a:r>
            <a:r>
              <a:rPr lang="en-US" sz="2000" dirty="0" smtClean="0"/>
              <a:t>.</a:t>
            </a:r>
          </a:p>
          <a:p>
            <a:pPr marL="685800">
              <a:buFont typeface="Wingdings" panose="05000000000000000000" pitchFamily="2" charset="2"/>
              <a:buChar char="ü"/>
            </a:pPr>
            <a:r>
              <a:rPr lang="en-US" sz="2000" dirty="0" smtClean="0"/>
              <a:t>LINQ </a:t>
            </a:r>
            <a:r>
              <a:rPr lang="en-US" sz="2000" dirty="0"/>
              <a:t>to Entities will transform our LINQ queries to the </a:t>
            </a:r>
            <a:r>
              <a:rPr lang="en-US" sz="2000" dirty="0">
                <a:solidFill>
                  <a:srgbClr val="FF0000"/>
                </a:solidFill>
              </a:rPr>
              <a:t>EntityClient commands</a:t>
            </a:r>
            <a:r>
              <a:rPr lang="en-US" sz="2000" dirty="0"/>
              <a:t>. </a:t>
            </a:r>
          </a:p>
          <a:p>
            <a:pPr marL="685800">
              <a:buFont typeface="Wingdings" panose="05000000000000000000" pitchFamily="2" charset="2"/>
              <a:buChar char="ü"/>
            </a:pPr>
            <a:r>
              <a:rPr lang="en-US" sz="2000" dirty="0" smtClean="0"/>
              <a:t>The </a:t>
            </a:r>
            <a:r>
              <a:rPr lang="en-US" sz="2000" dirty="0"/>
              <a:t>EntityClient command will then use Entity Framework and the Entity Data Model to translate these commands into the </a:t>
            </a:r>
            <a:r>
              <a:rPr lang="en-US" sz="2000" dirty="0">
                <a:solidFill>
                  <a:srgbClr val="FF0000"/>
                </a:solidFill>
              </a:rPr>
              <a:t>SQL query</a:t>
            </a:r>
            <a:r>
              <a:rPr lang="en-US" sz="2000" dirty="0" smtClean="0"/>
              <a:t>.</a:t>
            </a:r>
          </a:p>
          <a:p>
            <a:pPr marL="685800">
              <a:buFont typeface="Wingdings" panose="05000000000000000000" pitchFamily="2" charset="2"/>
              <a:buChar char="ü"/>
            </a:pPr>
            <a:r>
              <a:rPr lang="en-US" sz="2000" dirty="0"/>
              <a:t>The SQL query will then be passed to the database using the underlying ADO.NET </a:t>
            </a:r>
            <a:r>
              <a:rPr lang="en-US" sz="2000" dirty="0" smtClean="0"/>
              <a:t>provider.</a:t>
            </a:r>
          </a:p>
          <a:p>
            <a:pPr marL="685800">
              <a:buFont typeface="Wingdings" panose="05000000000000000000" pitchFamily="2" charset="2"/>
              <a:buChar char="ü"/>
            </a:pPr>
            <a:r>
              <a:rPr lang="en-US" sz="2000" dirty="0" smtClean="0"/>
              <a:t>The </a:t>
            </a:r>
            <a:r>
              <a:rPr lang="en-US" sz="2000" dirty="0"/>
              <a:t>query will be executed on the </a:t>
            </a:r>
            <a:r>
              <a:rPr lang="en-US" sz="2000" dirty="0" smtClean="0"/>
              <a:t>database.</a:t>
            </a:r>
          </a:p>
          <a:p>
            <a:pPr marL="685800">
              <a:buFont typeface="Wingdings" panose="05000000000000000000" pitchFamily="2" charset="2"/>
              <a:buChar char="ü"/>
            </a:pPr>
            <a:r>
              <a:rPr lang="en-US" sz="2000" dirty="0" smtClean="0"/>
              <a:t>The </a:t>
            </a:r>
            <a:r>
              <a:rPr lang="en-US" sz="2000" dirty="0"/>
              <a:t>result will be returned to the Entity </a:t>
            </a:r>
            <a:r>
              <a:rPr lang="en-US" sz="2000" dirty="0" smtClean="0"/>
              <a:t>Framework.</a:t>
            </a:r>
          </a:p>
          <a:p>
            <a:pPr marL="685800">
              <a:buFont typeface="Wingdings" panose="05000000000000000000" pitchFamily="2" charset="2"/>
              <a:buChar char="ü"/>
            </a:pPr>
            <a:r>
              <a:rPr lang="en-US" sz="2000" dirty="0" smtClean="0"/>
              <a:t>Entity </a:t>
            </a:r>
            <a:r>
              <a:rPr lang="en-US" sz="2000" dirty="0"/>
              <a:t>Framework will convert the result back to CLR types such as </a:t>
            </a:r>
            <a:r>
              <a:rPr lang="en-US" sz="2000" dirty="0">
                <a:solidFill>
                  <a:srgbClr val="FF0000"/>
                </a:solidFill>
              </a:rPr>
              <a:t>domain </a:t>
            </a:r>
            <a:r>
              <a:rPr lang="en-US" sz="2000" dirty="0" smtClean="0">
                <a:solidFill>
                  <a:srgbClr val="FF0000"/>
                </a:solidFill>
              </a:rPr>
              <a:t>entities</a:t>
            </a:r>
            <a:r>
              <a:rPr lang="en-US" sz="2000" dirty="0" smtClean="0"/>
              <a:t>.</a:t>
            </a:r>
          </a:p>
          <a:p>
            <a:pPr marL="685800">
              <a:buFont typeface="Wingdings" panose="05000000000000000000" pitchFamily="2" charset="2"/>
              <a:buChar char="ü"/>
            </a:pPr>
            <a:r>
              <a:rPr lang="en-US" sz="2000" dirty="0" smtClean="0"/>
              <a:t>EntityClient </a:t>
            </a:r>
            <a:r>
              <a:rPr lang="en-US" sz="2000" dirty="0"/>
              <a:t>will use </a:t>
            </a:r>
            <a:r>
              <a:rPr lang="en-US" sz="2000" dirty="0">
                <a:solidFill>
                  <a:srgbClr val="FF0000"/>
                </a:solidFill>
              </a:rPr>
              <a:t>projects</a:t>
            </a:r>
            <a:r>
              <a:rPr lang="en-US" sz="2000" dirty="0"/>
              <a:t> and return the required results to the application</a:t>
            </a:r>
            <a:r>
              <a:rPr lang="en-US" sz="2000" dirty="0" smtClean="0"/>
              <a:t>.</a:t>
            </a:r>
          </a:p>
          <a:p>
            <a:pPr marL="457200">
              <a:buFont typeface="Wingdings" panose="05000000000000000000" pitchFamily="2" charset="2"/>
              <a:buChar char="§"/>
            </a:pPr>
            <a:r>
              <a:rPr lang="en-US" sz="2000" dirty="0"/>
              <a:t>If we want to use LINQ to Entities with multiple types of database, we just need to use the proper ADO.NET provider for the database, and EntityClient will be able to use this making our LINQ queries work seamlessly against any database</a:t>
            </a:r>
            <a:r>
              <a:rPr lang="en-US" sz="2000" dirty="0" smtClean="0"/>
              <a:t>.</a:t>
            </a:r>
            <a:endParaRPr lang="en-US" sz="2000" dirty="0"/>
          </a:p>
        </p:txBody>
      </p:sp>
      <p:sp>
        <p:nvSpPr>
          <p:cNvPr id="5" name="Date Placeholder 4"/>
          <p:cNvSpPr>
            <a:spLocks noGrp="1"/>
          </p:cNvSpPr>
          <p:nvPr>
            <p:ph type="dt" sz="half" idx="2"/>
          </p:nvPr>
        </p:nvSpPr>
        <p:spPr/>
        <p:txBody>
          <a:bodyPr/>
          <a:lstStyle/>
          <a:p>
            <a:fld id="{67524ACC-B156-41A4-983F-83BA730ED442}"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132</a:t>
            </a:fld>
            <a:endParaRPr lang="en-US"/>
          </a:p>
        </p:txBody>
      </p:sp>
    </p:spTree>
    <p:extLst>
      <p:ext uri="{BB962C8B-B14F-4D97-AF65-F5344CB8AC3E}">
        <p14:creationId xmlns:p14="http://schemas.microsoft.com/office/powerpoint/2010/main" val="218372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EntityClient Object</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EntityClient object resides in the </a:t>
            </a:r>
            <a:r>
              <a:rPr lang="en-US" sz="2000" dirty="0" smtClean="0">
                <a:solidFill>
                  <a:srgbClr val="FF0000"/>
                </a:solidFill>
              </a:rPr>
              <a:t>System.Data.EntityClient</a:t>
            </a:r>
            <a:r>
              <a:rPr lang="en-US" sz="2000" dirty="0" smtClean="0"/>
              <a:t> </a:t>
            </a:r>
            <a:r>
              <a:rPr lang="en-US" sz="2000" dirty="0" smtClean="0">
                <a:solidFill>
                  <a:srgbClr val="0070C0"/>
                </a:solidFill>
              </a:rPr>
              <a:t>namespace</a:t>
            </a:r>
            <a:r>
              <a:rPr lang="en-US" sz="2000" dirty="0" smtClean="0"/>
              <a:t>.</a:t>
            </a:r>
          </a:p>
          <a:p>
            <a:pPr marL="457200">
              <a:buFont typeface="Wingdings" panose="05000000000000000000" pitchFamily="2" charset="2"/>
              <a:buChar char="§"/>
            </a:pPr>
            <a:r>
              <a:rPr lang="en-US" sz="2000" dirty="0" smtClean="0"/>
              <a:t>We </a:t>
            </a:r>
            <a:r>
              <a:rPr lang="en-US" sz="2000" dirty="0"/>
              <a:t>don't have to create this object </a:t>
            </a:r>
            <a:r>
              <a:rPr lang="en-US" sz="2000" dirty="0" smtClean="0"/>
              <a:t>explicitly.</a:t>
            </a:r>
          </a:p>
          <a:p>
            <a:pPr marL="457200">
              <a:buFont typeface="Wingdings" panose="05000000000000000000" pitchFamily="2" charset="2"/>
              <a:buChar char="§"/>
            </a:pPr>
            <a:r>
              <a:rPr lang="en-US" sz="2000" dirty="0" smtClean="0"/>
              <a:t>We </a:t>
            </a:r>
            <a:r>
              <a:rPr lang="en-US" sz="2000" dirty="0"/>
              <a:t>just need to use this namespace and </a:t>
            </a:r>
            <a:r>
              <a:rPr lang="en-US" sz="2000" dirty="0">
                <a:solidFill>
                  <a:srgbClr val="FF0000"/>
                </a:solidFill>
              </a:rPr>
              <a:t>LINQ to Entities</a:t>
            </a:r>
            <a:r>
              <a:rPr lang="en-US" sz="2000" dirty="0"/>
              <a:t> will take care of the rest</a:t>
            </a:r>
            <a:r>
              <a:rPr lang="en-US" sz="2000" dirty="0" smtClean="0"/>
              <a:t>.</a:t>
            </a:r>
            <a:endParaRPr lang="en-US" sz="2000" dirty="0"/>
          </a:p>
        </p:txBody>
      </p:sp>
      <p:sp>
        <p:nvSpPr>
          <p:cNvPr id="4" name="Date Placeholder 3"/>
          <p:cNvSpPr>
            <a:spLocks noGrp="1"/>
          </p:cNvSpPr>
          <p:nvPr>
            <p:ph type="dt" sz="half" idx="2"/>
          </p:nvPr>
        </p:nvSpPr>
        <p:spPr/>
        <p:txBody>
          <a:bodyPr/>
          <a:lstStyle/>
          <a:p>
            <a:fld id="{85E29CDB-719C-44D3-A100-214116D7DB3E}"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133</a:t>
            </a:fld>
            <a:endParaRPr lang="en-US"/>
          </a:p>
        </p:txBody>
      </p:sp>
    </p:spTree>
    <p:extLst>
      <p:ext uri="{BB962C8B-B14F-4D97-AF65-F5344CB8AC3E}">
        <p14:creationId xmlns:p14="http://schemas.microsoft.com/office/powerpoint/2010/main" val="7505006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Querying data using LINQ to </a:t>
            </a:r>
            <a:r>
              <a:rPr lang="en-US" dirty="0" smtClean="0">
                <a:solidFill>
                  <a:schemeClr val="bg1"/>
                </a:solidFill>
              </a:rPr>
              <a:t>Entities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we know how LINQ to Entities works internally, let's take a look at how we can query the Entity Data Model using </a:t>
            </a:r>
            <a:r>
              <a:rPr lang="en-US" sz="2000" dirty="0" smtClean="0"/>
              <a:t>LINQ.</a:t>
            </a:r>
          </a:p>
          <a:p>
            <a:pPr marL="457200">
              <a:buFont typeface="Wingdings" panose="05000000000000000000" pitchFamily="2" charset="2"/>
              <a:buChar char="§"/>
            </a:pPr>
            <a:r>
              <a:rPr lang="en-US" sz="2000" dirty="0" smtClean="0"/>
              <a:t>There </a:t>
            </a:r>
            <a:r>
              <a:rPr lang="en-US" sz="2000" dirty="0"/>
              <a:t>are two ways in which we can write LINQ queries: </a:t>
            </a:r>
          </a:p>
          <a:p>
            <a:pPr marL="685800">
              <a:buFont typeface="Wingdings" panose="05000000000000000000" pitchFamily="2" charset="2"/>
              <a:buChar char="ü"/>
            </a:pPr>
            <a:r>
              <a:rPr lang="en-US" sz="2000" dirty="0" smtClean="0"/>
              <a:t>The </a:t>
            </a:r>
            <a:r>
              <a:rPr lang="en-US" sz="2000" dirty="0"/>
              <a:t>query </a:t>
            </a:r>
            <a:r>
              <a:rPr lang="en-US" sz="2000" dirty="0" smtClean="0"/>
              <a:t>syntax</a:t>
            </a:r>
          </a:p>
          <a:p>
            <a:pPr marL="685800">
              <a:buFont typeface="Wingdings" panose="05000000000000000000" pitchFamily="2" charset="2"/>
              <a:buChar char="ü"/>
            </a:pPr>
            <a:r>
              <a:rPr lang="en-US" sz="2000" dirty="0" smtClean="0"/>
              <a:t>The </a:t>
            </a:r>
            <a:r>
              <a:rPr lang="en-US" sz="2000" dirty="0"/>
              <a:t>method </a:t>
            </a:r>
            <a:r>
              <a:rPr lang="en-US" sz="2000" dirty="0" smtClean="0"/>
              <a:t>syntax</a:t>
            </a:r>
          </a:p>
          <a:p>
            <a:pPr marL="457200">
              <a:buFont typeface="Wingdings" panose="05000000000000000000" pitchFamily="2" charset="2"/>
              <a:buChar char="§"/>
            </a:pPr>
            <a:r>
              <a:rPr lang="en-US" sz="2000" dirty="0" smtClean="0"/>
              <a:t>Choosing </a:t>
            </a:r>
            <a:r>
              <a:rPr lang="en-US" sz="2000" dirty="0"/>
              <a:t>between these two approaches is purely a </a:t>
            </a:r>
            <a:r>
              <a:rPr lang="en-US" sz="2000" dirty="0">
                <a:solidFill>
                  <a:srgbClr val="FF0000"/>
                </a:solidFill>
              </a:rPr>
              <a:t>developer's </a:t>
            </a:r>
            <a:r>
              <a:rPr lang="en-US" sz="2000" dirty="0" smtClean="0">
                <a:solidFill>
                  <a:srgbClr val="FF0000"/>
                </a:solidFill>
              </a:rPr>
              <a:t>choice</a:t>
            </a:r>
            <a:r>
              <a:rPr lang="en-US" sz="2000" dirty="0" smtClean="0"/>
              <a:t>.</a:t>
            </a:r>
          </a:p>
          <a:p>
            <a:pPr marL="457200">
              <a:buFont typeface="Wingdings" panose="05000000000000000000" pitchFamily="2" charset="2"/>
              <a:buChar char="§"/>
            </a:pPr>
            <a:r>
              <a:rPr lang="en-US" sz="2000" dirty="0" smtClean="0"/>
              <a:t>Performance </a:t>
            </a:r>
            <a:r>
              <a:rPr lang="en-US" sz="2000" dirty="0"/>
              <a:t>wise both are the </a:t>
            </a:r>
            <a:r>
              <a:rPr lang="en-US" sz="2000" dirty="0" smtClean="0"/>
              <a:t>same.</a:t>
            </a:r>
          </a:p>
          <a:p>
            <a:pPr marL="457200">
              <a:buFont typeface="Wingdings" panose="05000000000000000000" pitchFamily="2" charset="2"/>
              <a:buChar char="§"/>
            </a:pPr>
            <a:r>
              <a:rPr lang="en-US" sz="2000" dirty="0" smtClean="0"/>
              <a:t>The </a:t>
            </a:r>
            <a:r>
              <a:rPr lang="en-US" sz="2000" dirty="0">
                <a:solidFill>
                  <a:srgbClr val="FF0000"/>
                </a:solidFill>
              </a:rPr>
              <a:t>query syntax</a:t>
            </a:r>
            <a:r>
              <a:rPr lang="en-US" sz="2000" dirty="0"/>
              <a:t> is </a:t>
            </a:r>
            <a:r>
              <a:rPr lang="en-US" sz="2000" dirty="0">
                <a:solidFill>
                  <a:srgbClr val="0070C0"/>
                </a:solidFill>
              </a:rPr>
              <a:t>comparatively easy to understand</a:t>
            </a:r>
            <a:r>
              <a:rPr lang="en-US" sz="2000" dirty="0"/>
              <a:t> but offers </a:t>
            </a:r>
            <a:r>
              <a:rPr lang="en-US" sz="2000" dirty="0">
                <a:solidFill>
                  <a:srgbClr val="FF0000"/>
                </a:solidFill>
              </a:rPr>
              <a:t>less </a:t>
            </a:r>
            <a:r>
              <a:rPr lang="en-US" sz="2000" dirty="0" smtClean="0">
                <a:solidFill>
                  <a:srgbClr val="FF0000"/>
                </a:solidFill>
              </a:rPr>
              <a:t>flexibility</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method syntax</a:t>
            </a:r>
            <a:r>
              <a:rPr lang="en-US" sz="2000" dirty="0"/>
              <a:t>, on the contrary, is a little difficult to understand but offers </a:t>
            </a:r>
            <a:r>
              <a:rPr lang="en-US" sz="2000" dirty="0">
                <a:solidFill>
                  <a:srgbClr val="FF0000"/>
                </a:solidFill>
              </a:rPr>
              <a:t>great </a:t>
            </a:r>
            <a:r>
              <a:rPr lang="en-US" sz="2000" dirty="0" smtClean="0">
                <a:solidFill>
                  <a:srgbClr val="FF0000"/>
                </a:solidFill>
              </a:rPr>
              <a:t>flexibility</a:t>
            </a:r>
            <a:r>
              <a:rPr lang="en-US" sz="2000" dirty="0" smtClean="0"/>
              <a:t>.</a:t>
            </a:r>
          </a:p>
          <a:p>
            <a:pPr marL="685800">
              <a:buFont typeface="Wingdings" panose="05000000000000000000" pitchFamily="2" charset="2"/>
              <a:buChar char="ü"/>
            </a:pPr>
            <a:r>
              <a:rPr lang="en-US" sz="2000" dirty="0" smtClean="0"/>
              <a:t>It </a:t>
            </a:r>
            <a:r>
              <a:rPr lang="en-US" sz="2000" dirty="0"/>
              <a:t>is possible to </a:t>
            </a:r>
            <a:r>
              <a:rPr lang="en-US" sz="2000" dirty="0">
                <a:solidFill>
                  <a:srgbClr val="FF0000"/>
                </a:solidFill>
              </a:rPr>
              <a:t>chain multiple queries</a:t>
            </a:r>
            <a:r>
              <a:rPr lang="en-US" sz="2000" dirty="0"/>
              <a:t> using the method syntax and thus achieve maximum results in a single </a:t>
            </a:r>
            <a:r>
              <a:rPr lang="en-US" sz="2000"/>
              <a:t>statement</a:t>
            </a:r>
            <a:r>
              <a:rPr lang="en-US" sz="2000" smtClean="0"/>
              <a:t>.</a:t>
            </a:r>
          </a:p>
          <a:p>
            <a:pPr marL="457200">
              <a:buFont typeface="Wingdings" panose="05000000000000000000" pitchFamily="2" charset="2"/>
              <a:buChar char="§"/>
            </a:pPr>
            <a:endParaRPr lang="en-US" sz="2000" dirty="0"/>
          </a:p>
        </p:txBody>
      </p:sp>
      <p:sp>
        <p:nvSpPr>
          <p:cNvPr id="5" name="Date Placeholder 4"/>
          <p:cNvSpPr>
            <a:spLocks noGrp="1"/>
          </p:cNvSpPr>
          <p:nvPr>
            <p:ph type="dt" sz="half" idx="2"/>
          </p:nvPr>
        </p:nvSpPr>
        <p:spPr/>
        <p:txBody>
          <a:bodyPr/>
          <a:lstStyle/>
          <a:p>
            <a:fld id="{2E4A13EE-8A5C-40C0-9A5B-BE5CD3240FC9}"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134</a:t>
            </a:fld>
            <a:endParaRPr lang="en-US"/>
          </a:p>
        </p:txBody>
      </p:sp>
    </p:spTree>
    <p:extLst>
      <p:ext uri="{BB962C8B-B14F-4D97-AF65-F5344CB8AC3E}">
        <p14:creationId xmlns:p14="http://schemas.microsoft.com/office/powerpoint/2010/main" val="15829050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3800" dirty="0">
                <a:solidFill>
                  <a:schemeClr val="bg1"/>
                </a:solidFill>
              </a:rPr>
              <a:t>Using LINQ to Entities – an example-based </a:t>
            </a:r>
            <a:r>
              <a:rPr lang="en-US" sz="3800" dirty="0" smtClean="0">
                <a:solidFill>
                  <a:schemeClr val="bg1"/>
                </a:solidFill>
              </a:rPr>
              <a:t>approach</a:t>
            </a:r>
            <a:endParaRPr lang="en-US" sz="3800" dirty="0">
              <a:solidFill>
                <a:schemeClr val="bg1"/>
              </a:solidFill>
            </a:endParaRPr>
          </a:p>
        </p:txBody>
      </p:sp>
      <p:sp>
        <p:nvSpPr>
          <p:cNvPr id="5" name="Content Placeholder 4"/>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25C396C8-C80E-4204-B8D5-191AF7B3D2A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135</a:t>
            </a:fld>
            <a:endParaRPr lang="en-US"/>
          </a:p>
        </p:txBody>
      </p:sp>
    </p:spTree>
    <p:extLst>
      <p:ext uri="{BB962C8B-B14F-4D97-AF65-F5344CB8AC3E}">
        <p14:creationId xmlns:p14="http://schemas.microsoft.com/office/powerpoint/2010/main" val="32585903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Lazy loading and eager </a:t>
            </a:r>
            <a:r>
              <a:rPr lang="en-US" dirty="0" smtClean="0">
                <a:solidFill>
                  <a:schemeClr val="bg1"/>
                </a:solidFill>
              </a:rPr>
              <a:t>loading</a:t>
            </a:r>
            <a:endParaRPr lang="en-US" dirty="0">
              <a:solidFill>
                <a:schemeClr val="bg1"/>
              </a:solidFill>
            </a:endParaRPr>
          </a:p>
        </p:txBody>
      </p:sp>
      <p:sp>
        <p:nvSpPr>
          <p:cNvPr id="5" name="Content Placeholder 4"/>
          <p:cNvSpPr>
            <a:spLocks noGrp="1"/>
          </p:cNvSpPr>
          <p:nvPr>
            <p:ph idx="1"/>
          </p:nvPr>
        </p:nvSpPr>
        <p:spPr/>
        <p:txBody>
          <a:bodyPr/>
          <a:lstStyle/>
          <a:p>
            <a:endParaRPr lang="en-US"/>
          </a:p>
        </p:txBody>
      </p:sp>
      <p:sp>
        <p:nvSpPr>
          <p:cNvPr id="6" name="Date Placeholder 5"/>
          <p:cNvSpPr>
            <a:spLocks noGrp="1"/>
          </p:cNvSpPr>
          <p:nvPr>
            <p:ph type="dt" sz="half" idx="2"/>
          </p:nvPr>
        </p:nvSpPr>
        <p:spPr/>
        <p:txBody>
          <a:bodyPr/>
          <a:lstStyle/>
          <a:p>
            <a:fld id="{585691A8-7459-4190-9F6A-EA618810C90F}"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136</a:t>
            </a:fld>
            <a:endParaRPr lang="en-US"/>
          </a:p>
        </p:txBody>
      </p:sp>
    </p:spTree>
    <p:extLst>
      <p:ext uri="{BB962C8B-B14F-4D97-AF65-F5344CB8AC3E}">
        <p14:creationId xmlns:p14="http://schemas.microsoft.com/office/powerpoint/2010/main" val="19781632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Querying the Object Model – Entity SQL</a:t>
            </a:r>
          </a:p>
        </p:txBody>
      </p:sp>
      <p:sp>
        <p:nvSpPr>
          <p:cNvPr id="6" name="Date Placeholder 5"/>
          <p:cNvSpPr>
            <a:spLocks noGrp="1"/>
          </p:cNvSpPr>
          <p:nvPr>
            <p:ph type="dt" sz="half" idx="2"/>
          </p:nvPr>
        </p:nvSpPr>
        <p:spPr/>
        <p:txBody>
          <a:bodyPr/>
          <a:lstStyle/>
          <a:p>
            <a:fld id="{699320FC-4F8F-4419-9B18-BDB25557B06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137</a:t>
            </a:fld>
            <a:endParaRPr lang="en-US"/>
          </a:p>
        </p:txBody>
      </p:sp>
      <p:sp>
        <p:nvSpPr>
          <p:cNvPr id="11" name="Text Placeholder 10"/>
          <p:cNvSpPr>
            <a:spLocks noGrp="1"/>
          </p:cNvSpPr>
          <p:nvPr>
            <p:ph type="body" sz="quarter" idx="16"/>
          </p:nvPr>
        </p:nvSpPr>
        <p:spPr/>
        <p:txBody>
          <a:bodyPr/>
          <a:lstStyle/>
          <a:p>
            <a:r>
              <a:rPr lang="en-US" dirty="0" smtClean="0"/>
              <a:t>9</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10550" y="5516562"/>
            <a:ext cx="3752850" cy="1209675"/>
          </a:xfrm>
          <a:prstGeom prst="rect">
            <a:avLst/>
          </a:prstGeom>
          <a:ln>
            <a:solidFill>
              <a:schemeClr val="accent1"/>
            </a:solidFill>
          </a:ln>
        </p:spPr>
      </p:pic>
    </p:spTree>
    <p:extLst>
      <p:ext uri="{BB962C8B-B14F-4D97-AF65-F5344CB8AC3E}">
        <p14:creationId xmlns:p14="http://schemas.microsoft.com/office/powerpoint/2010/main" val="87923093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Managing Concurrency Using Entity Framework</a:t>
            </a:r>
          </a:p>
        </p:txBody>
      </p:sp>
      <p:sp>
        <p:nvSpPr>
          <p:cNvPr id="4" name="Date Placeholder 3"/>
          <p:cNvSpPr>
            <a:spLocks noGrp="1"/>
          </p:cNvSpPr>
          <p:nvPr>
            <p:ph type="dt" sz="half" idx="2"/>
          </p:nvPr>
        </p:nvSpPr>
        <p:spPr/>
        <p:txBody>
          <a:bodyPr/>
          <a:lstStyle/>
          <a:p>
            <a:fld id="{CDA88755-2CE6-4D3D-BE1A-B9CC811ADE63}"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138</a:t>
            </a:fld>
            <a:endParaRPr lang="en-US"/>
          </a:p>
        </p:txBody>
      </p:sp>
      <p:sp>
        <p:nvSpPr>
          <p:cNvPr id="10" name="Text Placeholder 9"/>
          <p:cNvSpPr>
            <a:spLocks noGrp="1"/>
          </p:cNvSpPr>
          <p:nvPr>
            <p:ph type="body" sz="quarter" idx="16"/>
          </p:nvPr>
        </p:nvSpPr>
        <p:spPr/>
        <p:txBody>
          <a:bodyPr/>
          <a:lstStyle/>
          <a:p>
            <a:r>
              <a:rPr lang="en-US" dirty="0" smtClean="0"/>
              <a:t>10</a:t>
            </a:r>
            <a:endParaRPr lang="en-US" dirty="0"/>
          </a:p>
        </p:txBody>
      </p:sp>
    </p:spTree>
    <p:extLst>
      <p:ext uri="{BB962C8B-B14F-4D97-AF65-F5344CB8AC3E}">
        <p14:creationId xmlns:p14="http://schemas.microsoft.com/office/powerpoint/2010/main" val="86338425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Managing Transactions Using Entity Framework</a:t>
            </a:r>
          </a:p>
        </p:txBody>
      </p:sp>
      <p:sp>
        <p:nvSpPr>
          <p:cNvPr id="4" name="Date Placeholder 3"/>
          <p:cNvSpPr>
            <a:spLocks noGrp="1"/>
          </p:cNvSpPr>
          <p:nvPr>
            <p:ph type="dt" sz="half" idx="2"/>
          </p:nvPr>
        </p:nvSpPr>
        <p:spPr/>
        <p:txBody>
          <a:bodyPr/>
          <a:lstStyle/>
          <a:p>
            <a:fld id="{142D940E-4F8D-4EBD-BA72-B829E31D9CF4}"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139</a:t>
            </a:fld>
            <a:endParaRPr lang="en-US"/>
          </a:p>
        </p:txBody>
      </p:sp>
      <p:sp>
        <p:nvSpPr>
          <p:cNvPr id="10" name="Text Placeholder 9"/>
          <p:cNvSpPr>
            <a:spLocks noGrp="1"/>
          </p:cNvSpPr>
          <p:nvPr>
            <p:ph type="body" sz="quarter" idx="16"/>
          </p:nvPr>
        </p:nvSpPr>
        <p:spPr/>
        <p:txBody>
          <a:bodyPr/>
          <a:lstStyle/>
          <a:p>
            <a:r>
              <a:rPr lang="en-US" dirty="0" smtClean="0"/>
              <a:t>11</a:t>
            </a:r>
            <a:endParaRPr lang="en-US" dirty="0"/>
          </a:p>
        </p:txBody>
      </p:sp>
    </p:spTree>
    <p:extLst>
      <p:ext uri="{BB962C8B-B14F-4D97-AF65-F5344CB8AC3E}">
        <p14:creationId xmlns:p14="http://schemas.microsoft.com/office/powerpoint/2010/main" val="3203511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Database First approach</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a Database First approach, the main benefit that the developers have is that if the </a:t>
            </a:r>
            <a:r>
              <a:rPr lang="en-US" sz="2000" dirty="0">
                <a:solidFill>
                  <a:srgbClr val="FF0000"/>
                </a:solidFill>
              </a:rPr>
              <a:t>database</a:t>
            </a:r>
            <a:r>
              <a:rPr lang="en-US" sz="2000" dirty="0"/>
              <a:t> is </a:t>
            </a:r>
            <a:r>
              <a:rPr lang="en-US" sz="2000" dirty="0">
                <a:solidFill>
                  <a:srgbClr val="FF0000"/>
                </a:solidFill>
              </a:rPr>
              <a:t>created</a:t>
            </a:r>
            <a:r>
              <a:rPr lang="en-US" sz="2000" dirty="0"/>
              <a:t>, they will spend very little time writing the </a:t>
            </a:r>
            <a:r>
              <a:rPr lang="en-US" sz="2000" dirty="0">
                <a:solidFill>
                  <a:srgbClr val="FF0000"/>
                </a:solidFill>
              </a:rPr>
              <a:t>data access layer</a:t>
            </a:r>
            <a:r>
              <a:rPr lang="en-US" sz="2000" dirty="0"/>
              <a:t>.</a:t>
            </a:r>
          </a:p>
          <a:p>
            <a:pPr marL="457200">
              <a:buFont typeface="Wingdings" panose="05000000000000000000" pitchFamily="2" charset="2"/>
              <a:buChar char="§"/>
            </a:pPr>
            <a:r>
              <a:rPr lang="en-US" sz="2000" dirty="0"/>
              <a:t>The EDM can be created from the database and then we can change it as per our application needs; our data access layer is ready to use.</a:t>
            </a:r>
          </a:p>
          <a:p>
            <a:pPr marL="457200">
              <a:buFont typeface="Wingdings" panose="05000000000000000000" pitchFamily="2" charset="2"/>
              <a:buChar char="§"/>
            </a:pPr>
            <a:r>
              <a:rPr lang="en-US" sz="2000" dirty="0"/>
              <a:t>Here are a few scenarios where the Database First approach is very useful:</a:t>
            </a:r>
          </a:p>
          <a:p>
            <a:pPr marL="685800">
              <a:buFont typeface="Wingdings" panose="05000000000000000000" pitchFamily="2" charset="2"/>
              <a:buChar char="ü"/>
            </a:pPr>
            <a:r>
              <a:rPr lang="en-US" sz="2000" dirty="0"/>
              <a:t>When we are working with a </a:t>
            </a:r>
            <a:r>
              <a:rPr lang="en-US" sz="2000" dirty="0">
                <a:solidFill>
                  <a:srgbClr val="FF0000"/>
                </a:solidFill>
              </a:rPr>
              <a:t>legacy database</a:t>
            </a:r>
            <a:r>
              <a:rPr lang="en-US" sz="2000" dirty="0"/>
              <a:t>. </a:t>
            </a:r>
          </a:p>
          <a:p>
            <a:pPr marL="685800">
              <a:buFont typeface="Wingdings" panose="05000000000000000000" pitchFamily="2" charset="2"/>
              <a:buChar char="ü"/>
            </a:pPr>
            <a:r>
              <a:rPr lang="en-US" sz="2000" dirty="0"/>
              <a:t>When we are working in a scenario where the database design is being done by </a:t>
            </a:r>
            <a:r>
              <a:rPr lang="en-US" sz="2000" dirty="0">
                <a:solidFill>
                  <a:srgbClr val="FF0000"/>
                </a:solidFill>
              </a:rPr>
              <a:t>another team of DBAs</a:t>
            </a:r>
            <a:r>
              <a:rPr lang="en-US" sz="2000" dirty="0"/>
              <a:t>, and once the database is ready, the application development starts. </a:t>
            </a:r>
          </a:p>
          <a:p>
            <a:pPr marL="685800">
              <a:buFont typeface="Wingdings" panose="05000000000000000000" pitchFamily="2" charset="2"/>
              <a:buChar char="ü"/>
            </a:pPr>
            <a:r>
              <a:rPr lang="en-US" sz="2000" dirty="0"/>
              <a:t>When we are working on a </a:t>
            </a:r>
            <a:r>
              <a:rPr lang="en-US" sz="2000" dirty="0">
                <a:solidFill>
                  <a:srgbClr val="FF0000"/>
                </a:solidFill>
              </a:rPr>
              <a:t>data centric application</a:t>
            </a:r>
            <a:r>
              <a:rPr lang="en-US" sz="2000" dirty="0"/>
              <a:t>, that is, the application domain model is the database itself, and it is being changed frequently to cater to new requirements.</a:t>
            </a:r>
          </a:p>
          <a:p>
            <a:pPr marL="685800" indent="0">
              <a:buNone/>
            </a:pPr>
            <a:r>
              <a:rPr lang="en-US" sz="2000" dirty="0"/>
              <a:t>For instance, when the tables are being updated regularly and new columns are being added to it frequently then we can simply use this approach, and the application code will not break.</a:t>
            </a:r>
          </a:p>
          <a:p>
            <a:pPr marL="685800" indent="0">
              <a:buNone/>
            </a:pPr>
            <a:r>
              <a:rPr lang="en-US" sz="2000" dirty="0"/>
              <a:t>We simply have to write the code to cater to the newly added columns.</a:t>
            </a:r>
          </a:p>
          <a:p>
            <a:pPr>
              <a:buFont typeface="Wingdings" panose="05000000000000000000" pitchFamily="2" charset="2"/>
              <a:buChar char="v"/>
            </a:pPr>
            <a:endParaRPr lang="en-US" sz="2000" dirty="0"/>
          </a:p>
        </p:txBody>
      </p:sp>
      <p:sp>
        <p:nvSpPr>
          <p:cNvPr id="5" name="Date Placeholder 4"/>
          <p:cNvSpPr>
            <a:spLocks noGrp="1"/>
          </p:cNvSpPr>
          <p:nvPr>
            <p:ph type="dt" sz="half" idx="2"/>
          </p:nvPr>
        </p:nvSpPr>
        <p:spPr/>
        <p:txBody>
          <a:bodyPr/>
          <a:lstStyle/>
          <a:p>
            <a:fld id="{BB9B3D67-A49C-4089-8017-7B13720F143F}"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14</a:t>
            </a:fld>
            <a:endParaRPr lang="en-US"/>
          </a:p>
        </p:txBody>
      </p:sp>
    </p:spTree>
    <p:extLst>
      <p:ext uri="{BB962C8B-B14F-4D97-AF65-F5344CB8AC3E}">
        <p14:creationId xmlns:p14="http://schemas.microsoft.com/office/powerpoint/2010/main" val="3123419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Implementing a Small Blogging Platform Using Entity Framework</a:t>
            </a:r>
          </a:p>
        </p:txBody>
      </p:sp>
      <p:sp>
        <p:nvSpPr>
          <p:cNvPr id="4" name="Date Placeholder 3"/>
          <p:cNvSpPr>
            <a:spLocks noGrp="1"/>
          </p:cNvSpPr>
          <p:nvPr>
            <p:ph type="dt" sz="half" idx="2"/>
          </p:nvPr>
        </p:nvSpPr>
        <p:spPr/>
        <p:txBody>
          <a:bodyPr/>
          <a:lstStyle/>
          <a:p>
            <a:fld id="{A2865664-E028-404D-A393-081780DAE72E}"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140</a:t>
            </a:fld>
            <a:endParaRPr lang="en-US"/>
          </a:p>
        </p:txBody>
      </p:sp>
      <p:sp>
        <p:nvSpPr>
          <p:cNvPr id="10" name="Text Placeholder 9"/>
          <p:cNvSpPr>
            <a:spLocks noGrp="1"/>
          </p:cNvSpPr>
          <p:nvPr>
            <p:ph type="body" sz="quarter" idx="16"/>
          </p:nvPr>
        </p:nvSpPr>
        <p:spPr/>
        <p:txBody>
          <a:bodyPr/>
          <a:lstStyle/>
          <a:p>
            <a:r>
              <a:rPr lang="en-US" dirty="0" smtClean="0"/>
              <a:t>12</a:t>
            </a:r>
            <a:endParaRPr lang="en-US" dirty="0"/>
          </a:p>
        </p:txBody>
      </p:sp>
    </p:spTree>
    <p:extLst>
      <p:ext uri="{BB962C8B-B14F-4D97-AF65-F5344CB8AC3E}">
        <p14:creationId xmlns:p14="http://schemas.microsoft.com/office/powerpoint/2010/main" val="258161467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67994AD2-711B-412D-8C92-CF1BBB2DA9C7}" type="datetime1">
              <a:rPr lang="en-US" smtClean="0"/>
              <a:t>4/30/2018</a:t>
            </a:fld>
            <a:endParaRPr lang="en-US" dirty="0"/>
          </a:p>
        </p:txBody>
      </p:sp>
      <p:sp>
        <p:nvSpPr>
          <p:cNvPr id="3" name="Footer Placeholder 2"/>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4" name="Slide Number Placeholder 3"/>
          <p:cNvSpPr>
            <a:spLocks noGrp="1"/>
          </p:cNvSpPr>
          <p:nvPr>
            <p:ph type="sldNum" sz="quarter" idx="4"/>
          </p:nvPr>
        </p:nvSpPr>
        <p:spPr/>
        <p:txBody>
          <a:bodyPr/>
          <a:lstStyle/>
          <a:p>
            <a:fld id="{F1012999-1CD9-4014-B1C6-70315F8BBED0}" type="slidenum">
              <a:rPr lang="en-US" smtClean="0"/>
              <a:pPr/>
              <a:t>141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60812218"/>
              </p:ext>
            </p:extLst>
          </p:nvPr>
        </p:nvGraphicFramePr>
        <p:xfrm>
          <a:off x="1188133" y="2332802"/>
          <a:ext cx="3052983" cy="22250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r>
                        <a:rPr lang="en-US" sz="1800" kern="1200" dirty="0" smtClean="0">
                          <a:solidFill>
                            <a:schemeClr val="tx1"/>
                          </a:solidFill>
                          <a:latin typeface="Gill Sans MT" panose="020B0502020104020203" pitchFamily="34" charset="0"/>
                          <a:ea typeface="+mn-ea"/>
                          <a:cs typeface="+mn-cs"/>
                        </a:rPr>
                        <a:t>EF Version History</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817161940"/>
                  </a:ext>
                </a:extLst>
              </a:tr>
              <a:tr h="370840">
                <a:tc>
                  <a:txBody>
                    <a:bodyPr/>
                    <a:lstStyle/>
                    <a:p>
                      <a:r>
                        <a:rPr lang="en-US" sz="1800" kern="1200" dirty="0" smtClean="0">
                          <a:solidFill>
                            <a:schemeClr val="tx1"/>
                          </a:solidFill>
                          <a:latin typeface="Gill Sans MT" panose="020B0502020104020203" pitchFamily="34" charset="0"/>
                          <a:ea typeface="+mn-ea"/>
                          <a:cs typeface="+mn-cs"/>
                        </a:rPr>
                        <a:t>C# Version History</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940652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Visual Studio Version History</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211391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Expression Tree</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Domain Model Structure</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857890"/>
                  </a:ext>
                </a:extLst>
              </a:tr>
              <a:tr h="370840">
                <a:tc>
                  <a:txBody>
                    <a:bodyPr/>
                    <a:lstStyle/>
                    <a:p>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12832345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EF Version History</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first two versions of Entity Framework shipped with the .NET Framework and had versions numbers that aligned with the version of the framework that they were included in (3.5 and 4</a:t>
            </a:r>
            <a:r>
              <a:rPr lang="en-US" sz="2000" dirty="0" smtClean="0"/>
              <a:t>).</a:t>
            </a:r>
          </a:p>
          <a:p>
            <a:pPr marL="457200">
              <a:buFont typeface="Wingdings" panose="05000000000000000000" pitchFamily="2" charset="2"/>
              <a:buChar char="§"/>
            </a:pPr>
            <a:r>
              <a:rPr lang="en-US" sz="2000" dirty="0" smtClean="0"/>
              <a:t>After </a:t>
            </a:r>
            <a:r>
              <a:rPr lang="en-US" sz="2000" dirty="0"/>
              <a:t>this EF started shipping independently and adopted the </a:t>
            </a:r>
            <a:r>
              <a:rPr lang="en-US" sz="2000" dirty="0">
                <a:hlinkClick r:id="rId2"/>
              </a:rPr>
              <a:t>http://</a:t>
            </a:r>
            <a:r>
              <a:rPr lang="en-US" sz="2000" dirty="0" smtClean="0">
                <a:hlinkClick r:id="rId2"/>
              </a:rPr>
              <a:t>semver.org</a:t>
            </a:r>
            <a:r>
              <a:rPr lang="en-US" sz="2000" dirty="0" smtClean="0"/>
              <a:t> </a:t>
            </a:r>
            <a:r>
              <a:rPr lang="en-US" sz="2000" dirty="0" smtClean="0">
                <a:solidFill>
                  <a:srgbClr val="FF0000"/>
                </a:solidFill>
              </a:rPr>
              <a:t>standard</a:t>
            </a:r>
            <a:r>
              <a:rPr lang="en-US" sz="2000" dirty="0" smtClean="0"/>
              <a:t> </a:t>
            </a:r>
            <a:r>
              <a:rPr lang="en-US" sz="2000" dirty="0"/>
              <a:t>for </a:t>
            </a:r>
            <a:r>
              <a:rPr lang="en-US" sz="2000" dirty="0">
                <a:solidFill>
                  <a:srgbClr val="FF0000"/>
                </a:solidFill>
              </a:rPr>
              <a:t>semantic </a:t>
            </a:r>
            <a:r>
              <a:rPr lang="en-US" sz="2000" dirty="0" smtClean="0">
                <a:solidFill>
                  <a:srgbClr val="FF0000"/>
                </a:solidFill>
              </a:rPr>
              <a:t>versioning</a:t>
            </a:r>
            <a:r>
              <a:rPr lang="en-US" sz="2000" dirty="0" smtClean="0"/>
              <a:t>.</a:t>
            </a:r>
          </a:p>
          <a:p>
            <a:pPr marL="457200">
              <a:buFont typeface="Wingdings" panose="05000000000000000000" pitchFamily="2" charset="2"/>
              <a:buChar char="§"/>
            </a:pPr>
            <a:r>
              <a:rPr lang="en-US" sz="2000" dirty="0" smtClean="0"/>
              <a:t>Here </a:t>
            </a:r>
            <a:r>
              <a:rPr lang="en-US" sz="2000" dirty="0"/>
              <a:t>is a summary of the Entity Framework releases and the features they </a:t>
            </a:r>
            <a:r>
              <a:rPr lang="en-US" sz="2000" dirty="0" smtClean="0"/>
              <a:t>added.</a:t>
            </a:r>
          </a:p>
          <a:p>
            <a:pPr marL="457200">
              <a:buFont typeface="Wingdings" panose="05000000000000000000" pitchFamily="2" charset="2"/>
              <a:buChar char="§"/>
            </a:pPr>
            <a:r>
              <a:rPr lang="en-US" sz="2000" dirty="0" smtClean="0"/>
              <a:t>This </a:t>
            </a:r>
            <a:r>
              <a:rPr lang="en-US" sz="2000" dirty="0"/>
              <a:t>table includes all the fully supported releases of Entity Framework and the latest pre-release version</a:t>
            </a:r>
          </a:p>
        </p:txBody>
      </p:sp>
      <p:sp>
        <p:nvSpPr>
          <p:cNvPr id="4" name="Date Placeholder 3"/>
          <p:cNvSpPr>
            <a:spLocks noGrp="1"/>
          </p:cNvSpPr>
          <p:nvPr>
            <p:ph type="dt" sz="half" idx="2"/>
          </p:nvPr>
        </p:nvSpPr>
        <p:spPr/>
        <p:txBody>
          <a:bodyPr/>
          <a:lstStyle/>
          <a:p>
            <a:fld id="{253FA3C7-FA4F-419E-BC35-16D71E867A4C}"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142</a:t>
            </a:fld>
            <a:endParaRPr lang="en-US"/>
          </a:p>
        </p:txBody>
      </p:sp>
    </p:spTree>
    <p:extLst>
      <p:ext uri="{BB962C8B-B14F-4D97-AF65-F5344CB8AC3E}">
        <p14:creationId xmlns:p14="http://schemas.microsoft.com/office/powerpoint/2010/main" val="3320324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6.1.2 || 6.1.1</a:t>
            </a:r>
            <a:endParaRPr lang="en-US" dirty="0"/>
          </a:p>
        </p:txBody>
      </p:sp>
      <p:sp>
        <p:nvSpPr>
          <p:cNvPr id="6" name="Date Placeholder 5"/>
          <p:cNvSpPr>
            <a:spLocks noGrp="1"/>
          </p:cNvSpPr>
          <p:nvPr>
            <p:ph type="dt" sz="half" idx="2"/>
          </p:nvPr>
        </p:nvSpPr>
        <p:spPr/>
        <p:txBody>
          <a:bodyPr/>
          <a:lstStyle/>
          <a:p>
            <a:fld id="{87C59BFB-1C46-405D-91BE-24C4A9ED775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90"/>
            <a:ext cx="8759131" cy="5225026"/>
          </a:xfrm>
          <a:prstGeom prst="rect">
            <a:avLst/>
          </a:prstGeom>
          <a:ln>
            <a:solidFill>
              <a:schemeClr val="accent1"/>
            </a:solidFill>
          </a:ln>
        </p:spPr>
      </p:pic>
    </p:spTree>
    <p:extLst>
      <p:ext uri="{BB962C8B-B14F-4D97-AF65-F5344CB8AC3E}">
        <p14:creationId xmlns:p14="http://schemas.microsoft.com/office/powerpoint/2010/main" val="4074935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6.1</a:t>
            </a:r>
            <a:endParaRPr lang="en-US" dirty="0"/>
          </a:p>
        </p:txBody>
      </p:sp>
      <p:sp>
        <p:nvSpPr>
          <p:cNvPr id="6" name="Date Placeholder 5"/>
          <p:cNvSpPr>
            <a:spLocks noGrp="1"/>
          </p:cNvSpPr>
          <p:nvPr>
            <p:ph type="dt" sz="half" idx="2"/>
          </p:nvPr>
        </p:nvSpPr>
        <p:spPr/>
        <p:txBody>
          <a:bodyPr/>
          <a:lstStyle/>
          <a:p>
            <a:fld id="{E8C3B5B8-0EAA-41F9-90A9-8EC4AE7BB155}"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144</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89"/>
            <a:ext cx="9217655" cy="5225026"/>
          </a:xfrm>
          <a:prstGeom prst="rect">
            <a:avLst/>
          </a:prstGeom>
          <a:ln>
            <a:solidFill>
              <a:schemeClr val="accent1"/>
            </a:solidFill>
          </a:ln>
        </p:spPr>
      </p:pic>
    </p:spTree>
    <p:extLst>
      <p:ext uri="{BB962C8B-B14F-4D97-AF65-F5344CB8AC3E}">
        <p14:creationId xmlns:p14="http://schemas.microsoft.com/office/powerpoint/2010/main" val="1973157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6.0.2 || 6.0.1</a:t>
            </a:r>
            <a:endParaRPr lang="en-US" dirty="0"/>
          </a:p>
        </p:txBody>
      </p:sp>
      <p:sp>
        <p:nvSpPr>
          <p:cNvPr id="6" name="Date Placeholder 5"/>
          <p:cNvSpPr>
            <a:spLocks noGrp="1"/>
          </p:cNvSpPr>
          <p:nvPr>
            <p:ph type="dt" sz="half" idx="2"/>
          </p:nvPr>
        </p:nvSpPr>
        <p:spPr/>
        <p:txBody>
          <a:bodyPr/>
          <a:lstStyle/>
          <a:p>
            <a:fld id="{AC727F1E-60B5-405A-B459-83ADB99815B2}"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145</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0589"/>
            <a:ext cx="10188744" cy="4030712"/>
          </a:xfrm>
          <a:prstGeom prst="rect">
            <a:avLst/>
          </a:prstGeom>
          <a:ln>
            <a:solidFill>
              <a:schemeClr val="accent1"/>
            </a:solidFill>
          </a:ln>
        </p:spPr>
      </p:pic>
    </p:spTree>
    <p:extLst>
      <p:ext uri="{BB962C8B-B14F-4D97-AF65-F5344CB8AC3E}">
        <p14:creationId xmlns:p14="http://schemas.microsoft.com/office/powerpoint/2010/main" val="404033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6</a:t>
            </a:r>
            <a:endParaRPr lang="en-US" dirty="0"/>
          </a:p>
        </p:txBody>
      </p:sp>
      <p:sp>
        <p:nvSpPr>
          <p:cNvPr id="6" name="Date Placeholder 5"/>
          <p:cNvSpPr>
            <a:spLocks noGrp="1"/>
          </p:cNvSpPr>
          <p:nvPr>
            <p:ph type="dt" sz="half" idx="2"/>
          </p:nvPr>
        </p:nvSpPr>
        <p:spPr/>
        <p:txBody>
          <a:bodyPr/>
          <a:lstStyle/>
          <a:p>
            <a:fld id="{E1E4F2FF-369F-45BD-968E-71B74AE9CB92}"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955247" cy="5172367"/>
          </a:xfrm>
          <a:prstGeom prst="rect">
            <a:avLst/>
          </a:prstGeom>
          <a:ln>
            <a:solidFill>
              <a:schemeClr val="accent1"/>
            </a:solidFill>
          </a:ln>
        </p:spPr>
      </p:pic>
    </p:spTree>
    <p:extLst>
      <p:ext uri="{BB962C8B-B14F-4D97-AF65-F5344CB8AC3E}">
        <p14:creationId xmlns:p14="http://schemas.microsoft.com/office/powerpoint/2010/main" val="3864786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EF 6											    </a:t>
            </a:r>
            <a:r>
              <a:rPr lang="en-US" dirty="0" smtClean="0">
                <a:solidFill>
                  <a:srgbClr val="C00000"/>
                </a:solidFill>
              </a:rPr>
              <a:t>I</a:t>
            </a:r>
            <a:endParaRPr lang="en-US" dirty="0">
              <a:solidFill>
                <a:srgbClr val="C00000"/>
              </a:solidFill>
            </a:endParaRPr>
          </a:p>
        </p:txBody>
      </p:sp>
      <p:sp>
        <p:nvSpPr>
          <p:cNvPr id="6" name="Date Placeholder 5"/>
          <p:cNvSpPr>
            <a:spLocks noGrp="1"/>
          </p:cNvSpPr>
          <p:nvPr>
            <p:ph type="dt" sz="half" idx="2"/>
          </p:nvPr>
        </p:nvSpPr>
        <p:spPr/>
        <p:txBody>
          <a:bodyPr/>
          <a:lstStyle/>
          <a:p>
            <a:fld id="{B5D47188-9EA7-4E6F-8099-82BA3629E53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878913" cy="4843508"/>
          </a:xfrm>
          <a:prstGeom prst="rect">
            <a:avLst/>
          </a:prstGeom>
          <a:ln>
            <a:solidFill>
              <a:schemeClr val="accent1"/>
            </a:solidFill>
          </a:ln>
        </p:spPr>
      </p:pic>
    </p:spTree>
    <p:extLst>
      <p:ext uri="{BB962C8B-B14F-4D97-AF65-F5344CB8AC3E}">
        <p14:creationId xmlns:p14="http://schemas.microsoft.com/office/powerpoint/2010/main" val="39625929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5</a:t>
            </a:r>
            <a:endParaRPr lang="en-US" dirty="0"/>
          </a:p>
        </p:txBody>
      </p:sp>
      <p:sp>
        <p:nvSpPr>
          <p:cNvPr id="6" name="Date Placeholder 5"/>
          <p:cNvSpPr>
            <a:spLocks noGrp="1"/>
          </p:cNvSpPr>
          <p:nvPr>
            <p:ph type="dt" sz="half" idx="2"/>
          </p:nvPr>
        </p:nvSpPr>
        <p:spPr/>
        <p:txBody>
          <a:bodyPr/>
          <a:lstStyle/>
          <a:p>
            <a:fld id="{BC16010C-9387-45C0-BA69-9C4AFAA62668}"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71509" cy="2308905"/>
          </a:xfrm>
          <a:prstGeom prst="rect">
            <a:avLst/>
          </a:prstGeom>
          <a:ln>
            <a:solidFill>
              <a:schemeClr val="accent1"/>
            </a:solidFill>
          </a:ln>
        </p:spPr>
      </p:pic>
    </p:spTree>
    <p:extLst>
      <p:ext uri="{BB962C8B-B14F-4D97-AF65-F5344CB8AC3E}">
        <p14:creationId xmlns:p14="http://schemas.microsoft.com/office/powerpoint/2010/main" val="1994979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4.3.1 || 4.3 || 4.2 || 4.1.1 || 4.1</a:t>
            </a:r>
            <a:endParaRPr lang="en-US" dirty="0"/>
          </a:p>
        </p:txBody>
      </p:sp>
      <p:sp>
        <p:nvSpPr>
          <p:cNvPr id="6" name="Date Placeholder 5"/>
          <p:cNvSpPr>
            <a:spLocks noGrp="1"/>
          </p:cNvSpPr>
          <p:nvPr>
            <p:ph type="dt" sz="half" idx="2"/>
          </p:nvPr>
        </p:nvSpPr>
        <p:spPr/>
        <p:txBody>
          <a:bodyPr/>
          <a:lstStyle/>
          <a:p>
            <a:fld id="{F4C5F682-19A3-4FC6-A621-ED1CE2798393}"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149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01300" cy="5038725"/>
          </a:xfrm>
          <a:prstGeom prst="rect">
            <a:avLst/>
          </a:prstGeom>
          <a:ln>
            <a:solidFill>
              <a:schemeClr val="accent1"/>
            </a:solidFill>
          </a:ln>
        </p:spPr>
      </p:pic>
    </p:spTree>
    <p:extLst>
      <p:ext uri="{BB962C8B-B14F-4D97-AF65-F5344CB8AC3E}">
        <p14:creationId xmlns:p14="http://schemas.microsoft.com/office/powerpoint/2010/main" val="892343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Model First approach</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Similar to the Database First approach, in the Model First approach, we ultimately end up with the </a:t>
            </a:r>
            <a:r>
              <a:rPr lang="en-US" sz="2000" dirty="0" smtClean="0"/>
              <a:t>EDM.</a:t>
            </a:r>
          </a:p>
          <a:p>
            <a:pPr marL="457200">
              <a:buFont typeface="Wingdings" panose="05000000000000000000" pitchFamily="2" charset="2"/>
              <a:buChar char="§"/>
            </a:pPr>
            <a:r>
              <a:rPr lang="en-US" sz="2000" dirty="0" smtClean="0"/>
              <a:t>Using </a:t>
            </a:r>
            <a:r>
              <a:rPr lang="en-US" sz="2000" dirty="0"/>
              <a:t>this EDM, we can create our </a:t>
            </a:r>
            <a:r>
              <a:rPr lang="en-US" sz="2000" dirty="0">
                <a:solidFill>
                  <a:srgbClr val="FF0000"/>
                </a:solidFill>
              </a:rPr>
              <a:t>conceptual model</a:t>
            </a:r>
            <a:r>
              <a:rPr lang="en-US" sz="2000" dirty="0"/>
              <a:t> and the </a:t>
            </a:r>
            <a:r>
              <a:rPr lang="en-US" sz="2000" dirty="0" smtClean="0">
                <a:solidFill>
                  <a:srgbClr val="FF0000"/>
                </a:solidFill>
              </a:rPr>
              <a:t>database</a:t>
            </a:r>
            <a:r>
              <a:rPr lang="en-US" sz="2000" dirty="0" smtClean="0"/>
              <a:t>.</a:t>
            </a:r>
          </a:p>
          <a:p>
            <a:pPr marL="457200">
              <a:buFont typeface="Wingdings" panose="05000000000000000000" pitchFamily="2" charset="2"/>
              <a:buChar char="§"/>
            </a:pPr>
            <a:r>
              <a:rPr lang="en-US" sz="2000" dirty="0" smtClean="0"/>
              <a:t>The </a:t>
            </a:r>
            <a:r>
              <a:rPr lang="en-US" sz="2000" dirty="0"/>
              <a:t>only reason to choose the Model First approach is that we really want to use the </a:t>
            </a:r>
            <a:r>
              <a:rPr lang="en-US" sz="2000" dirty="0">
                <a:solidFill>
                  <a:srgbClr val="FF0000"/>
                </a:solidFill>
              </a:rPr>
              <a:t>Visual Entity Designer</a:t>
            </a:r>
            <a:r>
              <a:rPr lang="en-US" sz="2000" dirty="0"/>
              <a:t>. </a:t>
            </a:r>
            <a:endParaRPr lang="en-US" sz="2000" dirty="0" smtClean="0"/>
          </a:p>
          <a:p>
            <a:pPr marL="457200">
              <a:buFont typeface="Wingdings" panose="05000000000000000000" pitchFamily="2" charset="2"/>
              <a:buChar char="§"/>
            </a:pPr>
            <a:r>
              <a:rPr lang="en-US" sz="2000" dirty="0" smtClean="0"/>
              <a:t>There </a:t>
            </a:r>
            <a:r>
              <a:rPr lang="en-US" sz="2000" dirty="0"/>
              <a:t>is no other strong reason to choose this approach over the other two</a:t>
            </a:r>
            <a:r>
              <a:rPr lang="en-US" sz="2000" dirty="0" smtClean="0"/>
              <a:t>.</a:t>
            </a:r>
            <a:endParaRPr lang="en-US" sz="2000" dirty="0"/>
          </a:p>
        </p:txBody>
      </p:sp>
      <p:sp>
        <p:nvSpPr>
          <p:cNvPr id="5" name="Date Placeholder 4"/>
          <p:cNvSpPr>
            <a:spLocks noGrp="1"/>
          </p:cNvSpPr>
          <p:nvPr>
            <p:ph type="dt" sz="half" idx="2"/>
          </p:nvPr>
        </p:nvSpPr>
        <p:spPr/>
        <p:txBody>
          <a:bodyPr/>
          <a:lstStyle/>
          <a:p>
            <a:fld id="{9E07099F-2176-4EAE-98F0-F4D5B7FB227F}"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15</a:t>
            </a:fld>
            <a:endParaRPr lang="en-US"/>
          </a:p>
        </p:txBody>
      </p:sp>
    </p:spTree>
    <p:extLst>
      <p:ext uri="{BB962C8B-B14F-4D97-AF65-F5344CB8AC3E}">
        <p14:creationId xmlns:p14="http://schemas.microsoft.com/office/powerpoint/2010/main" val="25206288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EF 4 || 3.5</a:t>
            </a:r>
            <a:endParaRPr lang="en-US" dirty="0"/>
          </a:p>
        </p:txBody>
      </p:sp>
      <p:sp>
        <p:nvSpPr>
          <p:cNvPr id="6" name="Date Placeholder 5"/>
          <p:cNvSpPr>
            <a:spLocks noGrp="1"/>
          </p:cNvSpPr>
          <p:nvPr>
            <p:ph type="dt" sz="half" idx="2"/>
          </p:nvPr>
        </p:nvSpPr>
        <p:spPr/>
        <p:txBody>
          <a:bodyPr/>
          <a:lstStyle/>
          <a:p>
            <a:fld id="{67825BD9-AC28-464B-BD55-84F5F7472D96}"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0410825" cy="2124075"/>
          </a:xfrm>
          <a:prstGeom prst="rect">
            <a:avLst/>
          </a:prstGeom>
          <a:ln>
            <a:solidFill>
              <a:schemeClr val="accent1"/>
            </a:solidFill>
          </a:ln>
        </p:spPr>
      </p:pic>
    </p:spTree>
    <p:extLst>
      <p:ext uri="{BB962C8B-B14F-4D97-AF65-F5344CB8AC3E}">
        <p14:creationId xmlns:p14="http://schemas.microsoft.com/office/powerpoint/2010/main" val="3664825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C# Version History</a:t>
            </a:r>
            <a:endParaRPr lang="en-US" dirty="0">
              <a:solidFill>
                <a:schemeClr val="bg1"/>
              </a:solidFill>
            </a:endParaRPr>
          </a:p>
        </p:txBody>
      </p:sp>
      <p:sp>
        <p:nvSpPr>
          <p:cNvPr id="6" name="Date Placeholder 5"/>
          <p:cNvSpPr>
            <a:spLocks noGrp="1"/>
          </p:cNvSpPr>
          <p:nvPr>
            <p:ph type="dt" sz="half" idx="2"/>
          </p:nvPr>
        </p:nvSpPr>
        <p:spPr/>
        <p:txBody>
          <a:bodyPr/>
          <a:lstStyle/>
          <a:p>
            <a:fld id="{49DE3452-3731-4C8B-A2CC-62ADC6E4DEAD}"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11727615" cy="4404489"/>
          </a:xfrm>
          <a:prstGeom prst="rect">
            <a:avLst/>
          </a:prstGeom>
          <a:ln>
            <a:solidFill>
              <a:schemeClr val="accent1"/>
            </a:solidFill>
          </a:ln>
        </p:spPr>
      </p:pic>
    </p:spTree>
    <p:extLst>
      <p:ext uri="{BB962C8B-B14F-4D97-AF65-F5344CB8AC3E}">
        <p14:creationId xmlns:p14="http://schemas.microsoft.com/office/powerpoint/2010/main" val="33845343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dirty="0" smtClean="0">
                <a:solidFill>
                  <a:schemeClr val="bg1"/>
                </a:solidFill>
              </a:rPr>
              <a:t>Visual Studio Version History</a:t>
            </a:r>
            <a:endParaRPr lang="en-US" dirty="0">
              <a:solidFill>
                <a:schemeClr val="bg1"/>
              </a:solidFill>
            </a:endParaRPr>
          </a:p>
        </p:txBody>
      </p:sp>
      <p:sp>
        <p:nvSpPr>
          <p:cNvPr id="6" name="Date Placeholder 5"/>
          <p:cNvSpPr>
            <a:spLocks noGrp="1"/>
          </p:cNvSpPr>
          <p:nvPr>
            <p:ph type="dt" sz="half" idx="2"/>
          </p:nvPr>
        </p:nvSpPr>
        <p:spPr/>
        <p:txBody>
          <a:bodyPr/>
          <a:lstStyle/>
          <a:p>
            <a:fld id="{C245D525-FB59-48E4-9964-566AEEF9216F}"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152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7600950" cy="5076825"/>
          </a:xfrm>
          <a:prstGeom prst="rect">
            <a:avLst/>
          </a:prstGeom>
          <a:ln>
            <a:solidFill>
              <a:schemeClr val="accent1"/>
            </a:solidFill>
          </a:ln>
        </p:spPr>
      </p:pic>
    </p:spTree>
    <p:extLst>
      <p:ext uri="{BB962C8B-B14F-4D97-AF65-F5344CB8AC3E}">
        <p14:creationId xmlns:p14="http://schemas.microsoft.com/office/powerpoint/2010/main" val="1802827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Expression Tree</a:t>
            </a:r>
            <a:endParaRPr lang="en-US" dirty="0">
              <a:solidFill>
                <a:schemeClr val="bg1"/>
              </a:solidFill>
            </a:endParaRPr>
          </a:p>
        </p:txBody>
      </p:sp>
      <p:sp>
        <p:nvSpPr>
          <p:cNvPr id="5"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An expression tree is an </a:t>
            </a:r>
            <a:r>
              <a:rPr lang="en-US" sz="2000" dirty="0">
                <a:solidFill>
                  <a:srgbClr val="FF0000"/>
                </a:solidFill>
              </a:rPr>
              <a:t>efficient data representation</a:t>
            </a:r>
            <a:r>
              <a:rPr lang="en-US" sz="2000" dirty="0"/>
              <a:t>, in </a:t>
            </a:r>
            <a:r>
              <a:rPr lang="en-US" sz="2000" dirty="0">
                <a:solidFill>
                  <a:srgbClr val="FF0000"/>
                </a:solidFill>
              </a:rPr>
              <a:t>tree form</a:t>
            </a:r>
            <a:r>
              <a:rPr lang="en-US" sz="2000" dirty="0"/>
              <a:t>, of a </a:t>
            </a:r>
            <a:r>
              <a:rPr lang="en-US" sz="2000" dirty="0">
                <a:solidFill>
                  <a:srgbClr val="0070C0"/>
                </a:solidFill>
              </a:rPr>
              <a:t>query operator’s </a:t>
            </a:r>
            <a:r>
              <a:rPr lang="en-US" sz="2000" dirty="0" smtClean="0">
                <a:solidFill>
                  <a:srgbClr val="0070C0"/>
                </a:solidFill>
              </a:rPr>
              <a:t>lambda expression</a:t>
            </a:r>
            <a:r>
              <a:rPr lang="en-US" sz="2000" dirty="0"/>
              <a:t>. </a:t>
            </a:r>
            <a:endParaRPr lang="en-US" sz="2000" dirty="0" smtClean="0"/>
          </a:p>
          <a:p>
            <a:pPr marL="457200">
              <a:buFont typeface="Wingdings" panose="05000000000000000000" pitchFamily="2" charset="2"/>
              <a:buChar char="§"/>
            </a:pPr>
            <a:r>
              <a:rPr lang="en-US" sz="2000" dirty="0" smtClean="0"/>
              <a:t>These </a:t>
            </a:r>
            <a:r>
              <a:rPr lang="en-US" sz="2000" dirty="0"/>
              <a:t>expression tree data representations can be evaluated, all simultaneously, so </a:t>
            </a:r>
            <a:r>
              <a:rPr lang="en-US" sz="2000" dirty="0" smtClean="0"/>
              <a:t>that a </a:t>
            </a:r>
            <a:r>
              <a:rPr lang="en-US" sz="2000" dirty="0">
                <a:solidFill>
                  <a:srgbClr val="FF0000"/>
                </a:solidFill>
              </a:rPr>
              <a:t>single query</a:t>
            </a:r>
            <a:r>
              <a:rPr lang="en-US" sz="2000" dirty="0"/>
              <a:t> can be built and executed against a </a:t>
            </a:r>
            <a:r>
              <a:rPr lang="en-US" sz="2000" dirty="0">
                <a:solidFill>
                  <a:srgbClr val="FF0000"/>
                </a:solidFill>
              </a:rPr>
              <a:t>data source</a:t>
            </a:r>
            <a:r>
              <a:rPr lang="en-US" sz="2000" dirty="0"/>
              <a:t>, such as a </a:t>
            </a:r>
            <a:r>
              <a:rPr lang="en-US" sz="2000" dirty="0" smtClean="0"/>
              <a:t>database.</a:t>
            </a:r>
          </a:p>
          <a:p>
            <a:pPr marL="457200">
              <a:buFont typeface="Wingdings" panose="05000000000000000000" pitchFamily="2" charset="2"/>
              <a:buChar char="§"/>
            </a:pPr>
            <a:r>
              <a:rPr lang="en-US" sz="2000" dirty="0" smtClean="0"/>
              <a:t>Consider the code in </a:t>
            </a:r>
            <a:r>
              <a:rPr lang="en-US" sz="2000" dirty="0" smtClean="0">
                <a:solidFill>
                  <a:srgbClr val="FF0000"/>
                </a:solidFill>
              </a:rPr>
              <a:t>Listing A1</a:t>
            </a:r>
            <a:r>
              <a:rPr lang="en-US" sz="2000" dirty="0" smtClean="0"/>
              <a:t>.</a:t>
            </a:r>
          </a:p>
          <a:p>
            <a:pPr marL="457200">
              <a:buFont typeface="Wingdings" panose="05000000000000000000" pitchFamily="2" charset="2"/>
              <a:buChar char="§"/>
            </a:pPr>
            <a:r>
              <a:rPr lang="en-US" sz="2000" dirty="0" smtClean="0"/>
              <a:t>This </a:t>
            </a:r>
            <a:r>
              <a:rPr lang="en-US" sz="2000" dirty="0"/>
              <a:t>query contains two operators, </a:t>
            </a:r>
            <a:r>
              <a:rPr lang="en-US" sz="2000" dirty="0">
                <a:solidFill>
                  <a:srgbClr val="FF0000"/>
                </a:solidFill>
              </a:rPr>
              <a:t>Where</a:t>
            </a:r>
            <a:r>
              <a:rPr lang="en-US" sz="2000" dirty="0"/>
              <a:t> and </a:t>
            </a:r>
            <a:r>
              <a:rPr lang="en-US" sz="2000" dirty="0">
                <a:solidFill>
                  <a:srgbClr val="FF0000"/>
                </a:solidFill>
              </a:rPr>
              <a:t>OrderBy</a:t>
            </a:r>
            <a:r>
              <a:rPr lang="en-US" sz="2000" dirty="0"/>
              <a:t>, that are expecting method delegates </a:t>
            </a:r>
            <a:r>
              <a:rPr lang="en-US" sz="2000" dirty="0" smtClean="0"/>
              <a:t>as their arguments.</a:t>
            </a:r>
          </a:p>
          <a:p>
            <a:pPr marL="685800">
              <a:buFont typeface="Wingdings" panose="05000000000000000000" pitchFamily="2" charset="2"/>
              <a:buChar char="ü"/>
            </a:pPr>
            <a:r>
              <a:rPr lang="en-US" sz="2000" dirty="0" smtClean="0"/>
              <a:t>When </a:t>
            </a:r>
            <a:r>
              <a:rPr lang="en-US" sz="2000" dirty="0"/>
              <a:t>this code is compiled, .NET intermediate language (IL) code is emitted </a:t>
            </a:r>
            <a:r>
              <a:rPr lang="en-US" sz="2000" dirty="0" smtClean="0"/>
              <a:t>that is </a:t>
            </a:r>
            <a:r>
              <a:rPr lang="en-US" sz="2000" dirty="0"/>
              <a:t>identical to an anonymous method for each of the query operator’s lambda </a:t>
            </a:r>
            <a:r>
              <a:rPr lang="en-US" sz="2000" dirty="0" smtClean="0"/>
              <a:t>expressions.</a:t>
            </a:r>
          </a:p>
          <a:p>
            <a:pPr marL="685800">
              <a:buFont typeface="Wingdings" panose="05000000000000000000" pitchFamily="2" charset="2"/>
              <a:buChar char="ü"/>
            </a:pPr>
            <a:r>
              <a:rPr lang="en-US" sz="2000" dirty="0" smtClean="0"/>
              <a:t>This </a:t>
            </a:r>
            <a:r>
              <a:rPr lang="en-US" sz="2000" dirty="0">
                <a:solidFill>
                  <a:srgbClr val="FF0000"/>
                </a:solidFill>
              </a:rPr>
              <a:t>linear execution</a:t>
            </a:r>
            <a:r>
              <a:rPr lang="en-US" sz="2000" dirty="0"/>
              <a:t> of the operators seems reasonable for this example, but you </a:t>
            </a:r>
            <a:r>
              <a:rPr lang="en-US" sz="2000" dirty="0" smtClean="0"/>
              <a:t>should consider </a:t>
            </a:r>
            <a:r>
              <a:rPr lang="en-US" sz="2000" dirty="0"/>
              <a:t>a query against a very large data source, such as a </a:t>
            </a:r>
            <a:r>
              <a:rPr lang="en-US" sz="2000" dirty="0" smtClean="0"/>
              <a:t>database.</a:t>
            </a:r>
          </a:p>
          <a:p>
            <a:pPr marL="457200">
              <a:buFont typeface="Wingdings" panose="05000000000000000000" pitchFamily="2" charset="2"/>
              <a:buChar char="§"/>
            </a:pPr>
            <a:r>
              <a:rPr lang="en-US" sz="2000" dirty="0" smtClean="0"/>
              <a:t>Would </a:t>
            </a:r>
            <a:r>
              <a:rPr lang="en-US" sz="2000" dirty="0"/>
              <a:t>it make sense for a </a:t>
            </a:r>
            <a:r>
              <a:rPr lang="en-US" sz="2000" dirty="0" smtClean="0"/>
              <a:t>SQL query </a:t>
            </a:r>
            <a:r>
              <a:rPr lang="en-US" sz="2000" dirty="0"/>
              <a:t>to first call the database with the where statement only to turn around and order it in a </a:t>
            </a:r>
            <a:r>
              <a:rPr lang="en-US" sz="2000" dirty="0" smtClean="0"/>
              <a:t>subsequent call?</a:t>
            </a:r>
          </a:p>
          <a:p>
            <a:pPr marL="685800">
              <a:buFont typeface="Wingdings" panose="05000000000000000000" pitchFamily="2" charset="2"/>
              <a:buChar char="ü"/>
            </a:pPr>
            <a:r>
              <a:rPr lang="en-US" sz="2000" dirty="0" smtClean="0"/>
              <a:t>Of </a:t>
            </a:r>
            <a:r>
              <a:rPr lang="en-US" sz="2000" dirty="0"/>
              <a:t>course this just isn’t feasible for database queries, as well as potentially other types of </a:t>
            </a:r>
            <a:r>
              <a:rPr lang="en-US" sz="2000" dirty="0" smtClean="0"/>
              <a:t>queries.</a:t>
            </a:r>
          </a:p>
          <a:p>
            <a:pPr marL="685800">
              <a:buFont typeface="Wingdings" panose="05000000000000000000" pitchFamily="2" charset="2"/>
              <a:buChar char="ü"/>
            </a:pPr>
            <a:r>
              <a:rPr lang="en-US" sz="2000" dirty="0" smtClean="0"/>
              <a:t>This </a:t>
            </a:r>
            <a:r>
              <a:rPr lang="en-US" sz="2000" dirty="0"/>
              <a:t>is where expression trees become </a:t>
            </a:r>
            <a:r>
              <a:rPr lang="en-US" sz="2000" dirty="0" smtClean="0"/>
              <a:t>necessary.</a:t>
            </a:r>
          </a:p>
          <a:p>
            <a:pPr marL="685800">
              <a:buFont typeface="Wingdings" panose="05000000000000000000" pitchFamily="2" charset="2"/>
              <a:buChar char="ü"/>
            </a:pPr>
            <a:r>
              <a:rPr lang="en-US" sz="2000" dirty="0" smtClean="0"/>
              <a:t>Since </a:t>
            </a:r>
            <a:r>
              <a:rPr lang="en-US" sz="2000" dirty="0"/>
              <a:t>an expression tree allows the </a:t>
            </a:r>
            <a:r>
              <a:rPr lang="en-US" sz="2000" dirty="0" smtClean="0">
                <a:solidFill>
                  <a:srgbClr val="FF0000"/>
                </a:solidFill>
              </a:rPr>
              <a:t>simultaneous evaluation and execution</a:t>
            </a:r>
            <a:r>
              <a:rPr lang="en-US" sz="2000" dirty="0" smtClean="0"/>
              <a:t> of all operators in a query, a single query can be made instead of a separate query for each operator.</a:t>
            </a:r>
            <a:endParaRPr lang="en-US" sz="2000" dirty="0"/>
          </a:p>
        </p:txBody>
      </p:sp>
      <p:sp>
        <p:nvSpPr>
          <p:cNvPr id="4" name="Date Placeholder 3"/>
          <p:cNvSpPr>
            <a:spLocks noGrp="1"/>
          </p:cNvSpPr>
          <p:nvPr>
            <p:ph type="dt" sz="half" idx="2"/>
          </p:nvPr>
        </p:nvSpPr>
        <p:spPr/>
        <p:txBody>
          <a:bodyPr/>
          <a:lstStyle/>
          <a:p>
            <a:fld id="{34CFD692-4E50-46E7-8D9B-0F6155A6173C}"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153</a:t>
            </a:fld>
            <a:endParaRPr lang="en-US"/>
          </a:p>
        </p:txBody>
      </p:sp>
    </p:spTree>
    <p:extLst>
      <p:ext uri="{BB962C8B-B14F-4D97-AF65-F5344CB8AC3E}">
        <p14:creationId xmlns:p14="http://schemas.microsoft.com/office/powerpoint/2010/main" val="33843343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A1|| A2 || A3</a:t>
            </a:r>
            <a:endParaRPr lang="en-US" dirty="0"/>
          </a:p>
        </p:txBody>
      </p:sp>
      <p:sp>
        <p:nvSpPr>
          <p:cNvPr id="8" name="Date Placeholder 7"/>
          <p:cNvSpPr>
            <a:spLocks noGrp="1"/>
          </p:cNvSpPr>
          <p:nvPr>
            <p:ph type="dt" sz="half" idx="2"/>
          </p:nvPr>
        </p:nvSpPr>
        <p:spPr/>
        <p:txBody>
          <a:bodyPr/>
          <a:lstStyle/>
          <a:p>
            <a:fld id="{5F774825-16C0-49D9-BB01-C4472DC33A76}" type="datetime1">
              <a:rPr lang="en-US" smtClean="0"/>
              <a:t>4/30/2018</a:t>
            </a:fld>
            <a:endParaRPr lang="en-US"/>
          </a:p>
        </p:txBody>
      </p:sp>
      <p:sp>
        <p:nvSpPr>
          <p:cNvPr id="10" name="Slide Number Placeholder 9"/>
          <p:cNvSpPr>
            <a:spLocks noGrp="1"/>
          </p:cNvSpPr>
          <p:nvPr>
            <p:ph type="sldNum" sz="quarter" idx="4"/>
          </p:nvPr>
        </p:nvSpPr>
        <p:spPr/>
        <p:txBody>
          <a:bodyPr/>
          <a:lstStyle/>
          <a:p>
            <a:fld id="{062D6987-FB6D-4DB8-81B8-AD0F35E3BB5F}" type="slidenum">
              <a:rPr lang="en-US" smtClean="0"/>
              <a:pPr/>
              <a:t>154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5534025" cy="1600200"/>
          </a:xfrm>
          <a:prstGeom prst="rect">
            <a:avLst/>
          </a:prstGeom>
          <a:ln>
            <a:solidFill>
              <a:schemeClr val="accent1"/>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3105100"/>
            <a:ext cx="4477109" cy="1275404"/>
          </a:xfrm>
          <a:prstGeom prst="rect">
            <a:avLst/>
          </a:prstGeom>
          <a:ln>
            <a:solidFill>
              <a:schemeClr val="accent1"/>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 y="4617042"/>
            <a:ext cx="7694442" cy="1222481"/>
          </a:xfrm>
          <a:prstGeom prst="rect">
            <a:avLst/>
          </a:prstGeom>
          <a:ln>
            <a:solidFill>
              <a:schemeClr val="accent1"/>
            </a:solidFill>
          </a:ln>
        </p:spPr>
      </p:pic>
    </p:spTree>
    <p:extLst>
      <p:ext uri="{BB962C8B-B14F-4D97-AF65-F5344CB8AC3E}">
        <p14:creationId xmlns:p14="http://schemas.microsoft.com/office/powerpoint/2010/main" val="1241070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IL Code or Expression Tree</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 there now are two different things the compiler can generate for an </a:t>
            </a:r>
            <a:r>
              <a:rPr lang="en-US" sz="2000" dirty="0">
                <a:solidFill>
                  <a:srgbClr val="FF0000"/>
                </a:solidFill>
              </a:rPr>
              <a:t>operator’s </a:t>
            </a:r>
            <a:r>
              <a:rPr lang="en-US" sz="2000" dirty="0" smtClean="0">
                <a:solidFill>
                  <a:srgbClr val="FF0000"/>
                </a:solidFill>
              </a:rPr>
              <a:t>lambda expression</a:t>
            </a:r>
            <a:r>
              <a:rPr lang="en-US" sz="2000" dirty="0" smtClean="0"/>
              <a:t>,</a:t>
            </a:r>
          </a:p>
          <a:p>
            <a:pPr marL="685800">
              <a:buFont typeface="Wingdings" panose="05000000000000000000" pitchFamily="2" charset="2"/>
              <a:buChar char="ü"/>
            </a:pPr>
            <a:r>
              <a:rPr lang="en-US" sz="2000" dirty="0" smtClean="0"/>
              <a:t>IL code</a:t>
            </a:r>
          </a:p>
          <a:p>
            <a:pPr marL="685800">
              <a:buFont typeface="Wingdings" panose="05000000000000000000" pitchFamily="2" charset="2"/>
              <a:buChar char="ü"/>
            </a:pPr>
            <a:r>
              <a:rPr lang="en-US" sz="2000" dirty="0" smtClean="0"/>
              <a:t>Expression tree</a:t>
            </a:r>
          </a:p>
          <a:p>
            <a:pPr marL="457200">
              <a:buFont typeface="Wingdings" panose="05000000000000000000" pitchFamily="2" charset="2"/>
              <a:buChar char="§"/>
            </a:pPr>
            <a:r>
              <a:rPr lang="en-US" sz="2000" dirty="0" smtClean="0"/>
              <a:t>What </a:t>
            </a:r>
            <a:r>
              <a:rPr lang="en-US" sz="2000" dirty="0"/>
              <a:t>determines whether an operator’s lambda </a:t>
            </a:r>
            <a:r>
              <a:rPr lang="en-US" sz="2000" dirty="0" smtClean="0"/>
              <a:t>expression gets </a:t>
            </a:r>
            <a:r>
              <a:rPr lang="en-US" sz="2000" dirty="0"/>
              <a:t>compiled into IL code or an expression </a:t>
            </a:r>
            <a:r>
              <a:rPr lang="en-US" sz="2000" dirty="0" smtClean="0"/>
              <a:t>tree?</a:t>
            </a:r>
          </a:p>
          <a:p>
            <a:pPr marL="685800">
              <a:buFont typeface="Wingdings" panose="05000000000000000000" pitchFamily="2" charset="2"/>
              <a:buChar char="ü"/>
            </a:pPr>
            <a:r>
              <a:rPr lang="en-US" sz="2000" dirty="0" smtClean="0"/>
              <a:t>The </a:t>
            </a:r>
            <a:r>
              <a:rPr lang="en-US" sz="2000" dirty="0"/>
              <a:t>operator’s prototype will define which </a:t>
            </a:r>
            <a:r>
              <a:rPr lang="en-US" sz="2000" dirty="0" smtClean="0"/>
              <a:t>of these </a:t>
            </a:r>
            <a:r>
              <a:rPr lang="en-US" sz="2000" dirty="0"/>
              <a:t>actions the compiler will </a:t>
            </a:r>
            <a:r>
              <a:rPr lang="en-US" sz="2000" dirty="0" smtClean="0"/>
              <a:t>take.</a:t>
            </a:r>
          </a:p>
          <a:p>
            <a:pPr marL="685800">
              <a:buFont typeface="Wingdings" panose="05000000000000000000" pitchFamily="2" charset="2"/>
              <a:buChar char="ü"/>
            </a:pPr>
            <a:r>
              <a:rPr lang="en-US" sz="2000" dirty="0" smtClean="0"/>
              <a:t>If </a:t>
            </a:r>
            <a:r>
              <a:rPr lang="en-US" sz="2000" dirty="0"/>
              <a:t>the operator is declared to accept a </a:t>
            </a:r>
            <a:r>
              <a:rPr lang="en-US" sz="2000" dirty="0">
                <a:solidFill>
                  <a:srgbClr val="FF0000"/>
                </a:solidFill>
              </a:rPr>
              <a:t>method delegate</a:t>
            </a:r>
            <a:r>
              <a:rPr lang="en-US" sz="2000" dirty="0"/>
              <a:t>, IL </a:t>
            </a:r>
            <a:r>
              <a:rPr lang="en-US" sz="2000" dirty="0" smtClean="0"/>
              <a:t>code will </a:t>
            </a:r>
            <a:r>
              <a:rPr lang="en-US" sz="2000" dirty="0"/>
              <a:t>be </a:t>
            </a:r>
            <a:r>
              <a:rPr lang="en-US" sz="2000" dirty="0" smtClean="0"/>
              <a:t>emitted.</a:t>
            </a:r>
          </a:p>
          <a:p>
            <a:pPr marL="685800">
              <a:buFont typeface="Wingdings" panose="05000000000000000000" pitchFamily="2" charset="2"/>
              <a:buChar char="ü"/>
            </a:pPr>
            <a:r>
              <a:rPr lang="en-US" sz="2000" dirty="0" smtClean="0"/>
              <a:t>If </a:t>
            </a:r>
            <a:r>
              <a:rPr lang="en-US" sz="2000" dirty="0"/>
              <a:t>the operator is declared to accept </a:t>
            </a:r>
            <a:r>
              <a:rPr lang="en-US" sz="2000" dirty="0">
                <a:solidFill>
                  <a:srgbClr val="FF0000"/>
                </a:solidFill>
              </a:rPr>
              <a:t>an expression of a method delegate</a:t>
            </a:r>
            <a:r>
              <a:rPr lang="en-US" sz="2000" dirty="0"/>
              <a:t>, an </a:t>
            </a:r>
            <a:r>
              <a:rPr lang="en-US" sz="2000" dirty="0" smtClean="0"/>
              <a:t>expression tree </a:t>
            </a:r>
            <a:r>
              <a:rPr lang="en-US" sz="2000" dirty="0"/>
              <a:t>is </a:t>
            </a:r>
            <a:r>
              <a:rPr lang="en-US" sz="2000" dirty="0" smtClean="0"/>
              <a:t>emitted.</a:t>
            </a:r>
          </a:p>
          <a:p>
            <a:pPr marL="457200">
              <a:buFont typeface="Wingdings" panose="05000000000000000000" pitchFamily="2" charset="2"/>
              <a:buChar char="§"/>
            </a:pPr>
            <a:r>
              <a:rPr lang="en-US" sz="2000" dirty="0" smtClean="0"/>
              <a:t>As </a:t>
            </a:r>
            <a:r>
              <a:rPr lang="en-US" sz="2000" dirty="0"/>
              <a:t>an example, let’s look at two different implementations of the Where </a:t>
            </a:r>
            <a:r>
              <a:rPr lang="en-US" sz="2000" dirty="0" smtClean="0"/>
              <a:t>operator.</a:t>
            </a:r>
          </a:p>
          <a:p>
            <a:pPr marL="685800">
              <a:buFont typeface="Wingdings" panose="05000000000000000000" pitchFamily="2" charset="2"/>
              <a:buChar char="ü"/>
            </a:pPr>
            <a:r>
              <a:rPr lang="en-US" sz="2000" dirty="0" smtClean="0"/>
              <a:t>The </a:t>
            </a:r>
            <a:r>
              <a:rPr lang="en-US" sz="2000" dirty="0"/>
              <a:t>first is </a:t>
            </a:r>
            <a:r>
              <a:rPr lang="en-US" sz="2000" dirty="0" smtClean="0"/>
              <a:t>the </a:t>
            </a:r>
            <a:r>
              <a:rPr lang="en-US" sz="2000" dirty="0" smtClean="0">
                <a:solidFill>
                  <a:srgbClr val="FF0000"/>
                </a:solidFill>
              </a:rPr>
              <a:t>Standard </a:t>
            </a:r>
            <a:r>
              <a:rPr lang="en-US" sz="2000" dirty="0">
                <a:solidFill>
                  <a:srgbClr val="FF0000"/>
                </a:solidFill>
              </a:rPr>
              <a:t>Query Operator</a:t>
            </a:r>
            <a:r>
              <a:rPr lang="en-US" sz="2000" dirty="0"/>
              <a:t> that exists in the </a:t>
            </a:r>
            <a:r>
              <a:rPr lang="en-US" sz="2000" dirty="0">
                <a:solidFill>
                  <a:srgbClr val="FF0000"/>
                </a:solidFill>
              </a:rPr>
              <a:t>LINQ to Objects API</a:t>
            </a:r>
            <a:r>
              <a:rPr lang="en-US" sz="2000" dirty="0"/>
              <a:t>, which is defined in </a:t>
            </a:r>
            <a:r>
              <a:rPr lang="en-US" sz="2000" dirty="0" smtClean="0"/>
              <a:t>the </a:t>
            </a:r>
            <a:r>
              <a:rPr lang="en-US" sz="2000" dirty="0" smtClean="0">
                <a:solidFill>
                  <a:srgbClr val="FF0000"/>
                </a:solidFill>
              </a:rPr>
              <a:t>System.Linq.Enumerable</a:t>
            </a:r>
            <a:r>
              <a:rPr lang="en-US" sz="2000" dirty="0" smtClean="0"/>
              <a:t> class – </a:t>
            </a:r>
            <a:r>
              <a:rPr lang="en-US" sz="2000" dirty="0" smtClean="0">
                <a:solidFill>
                  <a:srgbClr val="FF0000"/>
                </a:solidFill>
              </a:rPr>
              <a:t>Listing A2</a:t>
            </a:r>
            <a:r>
              <a:rPr lang="en-US" sz="2000" dirty="0" smtClean="0"/>
              <a:t>.</a:t>
            </a:r>
          </a:p>
          <a:p>
            <a:pPr marL="685800">
              <a:buFont typeface="Wingdings" panose="05000000000000000000" pitchFamily="2" charset="2"/>
              <a:buChar char="ü"/>
            </a:pPr>
            <a:r>
              <a:rPr lang="en-US" sz="2000" dirty="0" smtClean="0"/>
              <a:t>The </a:t>
            </a:r>
            <a:r>
              <a:rPr lang="en-US" sz="2000" dirty="0"/>
              <a:t>second Where operator implementation exists in the </a:t>
            </a:r>
            <a:r>
              <a:rPr lang="en-US" sz="2000" dirty="0">
                <a:solidFill>
                  <a:srgbClr val="FF0000"/>
                </a:solidFill>
              </a:rPr>
              <a:t>LINQ to SQL API</a:t>
            </a:r>
            <a:r>
              <a:rPr lang="en-US" sz="2000" dirty="0"/>
              <a:t> and is in </a:t>
            </a:r>
            <a:r>
              <a:rPr lang="en-US" sz="2000" dirty="0" smtClean="0"/>
              <a:t>the </a:t>
            </a:r>
            <a:r>
              <a:rPr lang="en-US" sz="2000" dirty="0" smtClean="0">
                <a:solidFill>
                  <a:srgbClr val="FF0000"/>
                </a:solidFill>
              </a:rPr>
              <a:t>System.Linq.Queryable</a:t>
            </a:r>
            <a:r>
              <a:rPr lang="en-US" sz="2000" dirty="0" smtClean="0"/>
              <a:t> class </a:t>
            </a:r>
            <a:r>
              <a:rPr lang="en-US" sz="2000" dirty="0"/>
              <a:t>– </a:t>
            </a:r>
            <a:r>
              <a:rPr lang="en-US" sz="2000" dirty="0">
                <a:solidFill>
                  <a:srgbClr val="FF0000"/>
                </a:solidFill>
              </a:rPr>
              <a:t>Listing </a:t>
            </a:r>
            <a:r>
              <a:rPr lang="en-US" sz="2000" dirty="0" smtClean="0">
                <a:solidFill>
                  <a:srgbClr val="FF0000"/>
                </a:solidFill>
              </a:rPr>
              <a:t>A3</a:t>
            </a:r>
            <a:r>
              <a:rPr lang="en-US" sz="2000" dirty="0" smtClean="0"/>
              <a:t>.</a:t>
            </a:r>
            <a:endParaRPr lang="en-US" sz="2000" dirty="0"/>
          </a:p>
        </p:txBody>
      </p:sp>
      <p:sp>
        <p:nvSpPr>
          <p:cNvPr id="4" name="Date Placeholder 3"/>
          <p:cNvSpPr>
            <a:spLocks noGrp="1"/>
          </p:cNvSpPr>
          <p:nvPr>
            <p:ph type="dt" sz="half" idx="2"/>
          </p:nvPr>
        </p:nvSpPr>
        <p:spPr/>
        <p:txBody>
          <a:bodyPr/>
          <a:lstStyle/>
          <a:p>
            <a:fld id="{14820032-2FF1-4C7E-8407-8E11133DF3D5}"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155</a:t>
            </a:fld>
            <a:endParaRPr lang="en-US"/>
          </a:p>
        </p:txBody>
      </p:sp>
    </p:spTree>
    <p:extLst>
      <p:ext uri="{BB962C8B-B14F-4D97-AF65-F5344CB8AC3E}">
        <p14:creationId xmlns:p14="http://schemas.microsoft.com/office/powerpoint/2010/main" val="41949277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IL Code or Expression Tree					</a:t>
            </a:r>
            <a:r>
              <a:rPr lang="en-US" dirty="0">
                <a:solidFill>
                  <a:srgbClr val="C00000"/>
                </a:solidFill>
              </a:rPr>
              <a:t> </a:t>
            </a:r>
            <a:r>
              <a:rPr lang="en-US" dirty="0" smtClean="0">
                <a:solidFill>
                  <a:srgbClr val="C00000"/>
                </a:solidFill>
              </a:rPr>
              <a:t>  |</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The </a:t>
            </a:r>
            <a:r>
              <a:rPr lang="en-US" sz="2000" dirty="0"/>
              <a:t>first Where operator is declared to accept a </a:t>
            </a:r>
            <a:r>
              <a:rPr lang="en-US" sz="2000" dirty="0">
                <a:solidFill>
                  <a:srgbClr val="FF0000"/>
                </a:solidFill>
              </a:rPr>
              <a:t>method delegate</a:t>
            </a:r>
            <a:r>
              <a:rPr lang="en-US" sz="2000" dirty="0"/>
              <a:t>, as specified </a:t>
            </a:r>
            <a:r>
              <a:rPr lang="en-US" sz="2000" dirty="0" smtClean="0"/>
              <a:t>by the </a:t>
            </a:r>
            <a:r>
              <a:rPr lang="en-US" sz="2000" dirty="0">
                <a:solidFill>
                  <a:srgbClr val="FF0000"/>
                </a:solidFill>
              </a:rPr>
              <a:t>Func delegate</a:t>
            </a:r>
            <a:r>
              <a:rPr lang="en-US" sz="2000" dirty="0"/>
              <a:t>, and the compiler will generate </a:t>
            </a:r>
            <a:r>
              <a:rPr lang="en-US" sz="2000" dirty="0">
                <a:solidFill>
                  <a:srgbClr val="FF0000"/>
                </a:solidFill>
              </a:rPr>
              <a:t>IL code</a:t>
            </a:r>
            <a:r>
              <a:rPr lang="en-US" sz="2000" dirty="0"/>
              <a:t> for this operator’s lambda </a:t>
            </a:r>
            <a:r>
              <a:rPr lang="en-US" sz="2000" dirty="0" smtClean="0"/>
              <a:t>expression.</a:t>
            </a:r>
          </a:p>
          <a:p>
            <a:pPr marL="457200">
              <a:buFont typeface="Wingdings" panose="05000000000000000000" pitchFamily="2" charset="2"/>
              <a:buChar char="§"/>
            </a:pPr>
            <a:r>
              <a:rPr lang="en-US" sz="2000" dirty="0" smtClean="0"/>
              <a:t>The </a:t>
            </a:r>
            <a:r>
              <a:rPr lang="en-US" sz="2000" dirty="0"/>
              <a:t>second Where operator is declared to accept </a:t>
            </a:r>
            <a:r>
              <a:rPr lang="en-US" sz="2000" dirty="0" smtClean="0"/>
              <a:t>an </a:t>
            </a:r>
            <a:r>
              <a:rPr lang="en-US" sz="2000" dirty="0" smtClean="0">
                <a:solidFill>
                  <a:srgbClr val="FF0000"/>
                </a:solidFill>
              </a:rPr>
              <a:t>expression </a:t>
            </a:r>
            <a:r>
              <a:rPr lang="en-US" sz="2000" dirty="0">
                <a:solidFill>
                  <a:srgbClr val="FF0000"/>
                </a:solidFill>
              </a:rPr>
              <a:t>tree</a:t>
            </a:r>
            <a:r>
              <a:rPr lang="en-US" sz="2000" dirty="0"/>
              <a:t> (Expression), so the compiler will generate an </a:t>
            </a:r>
            <a:r>
              <a:rPr lang="en-US" sz="2000" dirty="0">
                <a:solidFill>
                  <a:srgbClr val="0070C0"/>
                </a:solidFill>
              </a:rPr>
              <a:t>expression tree data representation</a:t>
            </a:r>
            <a:r>
              <a:rPr lang="en-US" sz="2000" dirty="0"/>
              <a:t> </a:t>
            </a:r>
            <a:r>
              <a:rPr lang="en-US" sz="2000" dirty="0" smtClean="0"/>
              <a:t>of the </a:t>
            </a:r>
            <a:r>
              <a:rPr lang="en-US" sz="2000" dirty="0"/>
              <a:t>lambda expression.</a:t>
            </a:r>
          </a:p>
          <a:p>
            <a:pPr marL="457200">
              <a:buFont typeface="Wingdings" panose="05000000000000000000" pitchFamily="2" charset="2"/>
              <a:buChar char="§"/>
            </a:pPr>
            <a:r>
              <a:rPr lang="en-US" sz="2000" dirty="0"/>
              <a:t>The operators that accept an IEnumerable&lt;T&gt; sequence as their first argument are declared </a:t>
            </a:r>
            <a:r>
              <a:rPr lang="en-US" sz="2000" dirty="0" smtClean="0"/>
              <a:t>to accept </a:t>
            </a:r>
            <a:r>
              <a:rPr lang="en-US" sz="2000" dirty="0"/>
              <a:t>a method delegate for their lambda </a:t>
            </a:r>
            <a:r>
              <a:rPr lang="en-US" sz="2000" dirty="0" smtClean="0"/>
              <a:t>expressions.</a:t>
            </a:r>
          </a:p>
          <a:p>
            <a:pPr marL="457200">
              <a:buFont typeface="Wingdings" panose="05000000000000000000" pitchFamily="2" charset="2"/>
              <a:buChar char="§"/>
            </a:pPr>
            <a:r>
              <a:rPr lang="en-US" sz="2000" dirty="0" smtClean="0"/>
              <a:t>The </a:t>
            </a:r>
            <a:r>
              <a:rPr lang="en-US" sz="2000" dirty="0"/>
              <a:t>operators that accept an </a:t>
            </a:r>
            <a:r>
              <a:rPr lang="en-US" sz="2000" dirty="0" smtClean="0"/>
              <a:t>IQueryable&lt;T&gt; sequence </a:t>
            </a:r>
            <a:r>
              <a:rPr lang="en-US" sz="2000" dirty="0"/>
              <a:t>as their first argument are declared to accept an expression tree.</a:t>
            </a:r>
          </a:p>
        </p:txBody>
      </p:sp>
      <p:sp>
        <p:nvSpPr>
          <p:cNvPr id="4" name="Date Placeholder 3"/>
          <p:cNvSpPr>
            <a:spLocks noGrp="1"/>
          </p:cNvSpPr>
          <p:nvPr>
            <p:ph type="dt" sz="half" idx="2"/>
          </p:nvPr>
        </p:nvSpPr>
        <p:spPr/>
        <p:txBody>
          <a:bodyPr/>
          <a:lstStyle/>
          <a:p>
            <a:fld id="{A253F061-4886-4184-8955-5F3B13F565C5}"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156</a:t>
            </a:fld>
            <a:endParaRPr lang="en-US"/>
          </a:p>
        </p:txBody>
      </p:sp>
    </p:spTree>
    <p:extLst>
      <p:ext uri="{BB962C8B-B14F-4D97-AF65-F5344CB8AC3E}">
        <p14:creationId xmlns:p14="http://schemas.microsoft.com/office/powerpoint/2010/main" val="30635070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Domain Model Structure</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In the study of ORM, one has to understand the </a:t>
            </a:r>
            <a:r>
              <a:rPr lang="en-US" sz="2000" dirty="0" smtClean="0">
                <a:solidFill>
                  <a:srgbClr val="FF0000"/>
                </a:solidFill>
              </a:rPr>
              <a:t>architectural structure</a:t>
            </a:r>
            <a:r>
              <a:rPr lang="en-US" sz="2000" dirty="0" smtClean="0"/>
              <a:t> </a:t>
            </a:r>
            <a:r>
              <a:rPr lang="en-US" sz="2000" dirty="0"/>
              <a:t>of an </a:t>
            </a:r>
            <a:r>
              <a:rPr lang="en-US" sz="2000" dirty="0">
                <a:solidFill>
                  <a:srgbClr val="FF0000"/>
                </a:solidFill>
              </a:rPr>
              <a:t>efficient domain </a:t>
            </a:r>
            <a:r>
              <a:rPr lang="en-US" sz="2000" dirty="0" smtClean="0">
                <a:solidFill>
                  <a:srgbClr val="FF0000"/>
                </a:solidFill>
              </a:rPr>
              <a:t>model</a:t>
            </a:r>
            <a:r>
              <a:rPr lang="en-US" sz="2000" dirty="0" smtClean="0"/>
              <a:t>.</a:t>
            </a:r>
          </a:p>
          <a:p>
            <a:pPr marL="457200">
              <a:buFont typeface="Wingdings" panose="05000000000000000000" pitchFamily="2" charset="2"/>
              <a:buChar char="§"/>
            </a:pPr>
            <a:r>
              <a:rPr lang="en-US" sz="2000" dirty="0" smtClean="0"/>
              <a:t>As </a:t>
            </a:r>
            <a:r>
              <a:rPr lang="en-US" sz="2000" dirty="0"/>
              <a:t>Eric Evans points out in his popular book </a:t>
            </a:r>
            <a:r>
              <a:rPr lang="en-US" sz="2000" dirty="0" smtClean="0"/>
              <a:t>Domain- Driven </a:t>
            </a:r>
            <a:r>
              <a:rPr lang="en-US" sz="2000" dirty="0"/>
              <a:t>Design (Addison-Wesley Professional, 2003), the domain model can be broken into </a:t>
            </a:r>
            <a:r>
              <a:rPr lang="en-US" sz="2000" dirty="0" smtClean="0"/>
              <a:t>the following </a:t>
            </a:r>
            <a:r>
              <a:rPr lang="en-US" sz="2000" dirty="0"/>
              <a:t>pieces</a:t>
            </a:r>
            <a:r>
              <a:rPr lang="en-US" sz="2000" dirty="0" smtClean="0"/>
              <a:t>:</a:t>
            </a:r>
          </a:p>
          <a:p>
            <a:pPr marL="685800">
              <a:buFont typeface="Wingdings" panose="05000000000000000000" pitchFamily="2" charset="2"/>
              <a:buChar char="ü"/>
            </a:pPr>
            <a:r>
              <a:rPr lang="en-US" sz="2000" dirty="0" smtClean="0"/>
              <a:t>Entities</a:t>
            </a:r>
            <a:endParaRPr lang="en-US" sz="2000" dirty="0"/>
          </a:p>
          <a:p>
            <a:pPr marL="685800">
              <a:buFont typeface="Wingdings" panose="05000000000000000000" pitchFamily="2" charset="2"/>
              <a:buChar char="ü"/>
            </a:pPr>
            <a:r>
              <a:rPr lang="en-US" sz="2000" dirty="0" smtClean="0"/>
              <a:t>Value </a:t>
            </a:r>
            <a:r>
              <a:rPr lang="en-US" sz="2000" dirty="0"/>
              <a:t>objects</a:t>
            </a:r>
          </a:p>
          <a:p>
            <a:pPr marL="685800">
              <a:buFont typeface="Wingdings" panose="05000000000000000000" pitchFamily="2" charset="2"/>
              <a:buChar char="ü"/>
            </a:pPr>
            <a:r>
              <a:rPr lang="en-US" sz="2000" dirty="0" smtClean="0"/>
              <a:t>Services</a:t>
            </a:r>
            <a:endParaRPr lang="en-US" sz="2000" dirty="0"/>
          </a:p>
          <a:p>
            <a:pPr marL="685800">
              <a:buFont typeface="Wingdings" panose="05000000000000000000" pitchFamily="2" charset="2"/>
              <a:buChar char="ü"/>
            </a:pPr>
            <a:r>
              <a:rPr lang="en-US" sz="2000" dirty="0" smtClean="0"/>
              <a:t>Aggregates</a:t>
            </a:r>
            <a:endParaRPr lang="en-US" sz="2000" dirty="0"/>
          </a:p>
          <a:p>
            <a:pPr marL="685800">
              <a:buFont typeface="Wingdings" panose="05000000000000000000" pitchFamily="2" charset="2"/>
              <a:buChar char="ü"/>
            </a:pPr>
            <a:r>
              <a:rPr lang="en-US" sz="2000" dirty="0" smtClean="0"/>
              <a:t>Factories</a:t>
            </a:r>
            <a:endParaRPr lang="en-US" sz="2000" dirty="0"/>
          </a:p>
          <a:p>
            <a:pPr marL="685800">
              <a:buFont typeface="Wingdings" panose="05000000000000000000" pitchFamily="2" charset="2"/>
              <a:buChar char="ü"/>
            </a:pPr>
            <a:r>
              <a:rPr lang="en-US" sz="2000" dirty="0" smtClean="0"/>
              <a:t>Repositories</a:t>
            </a:r>
          </a:p>
          <a:p>
            <a:pPr marL="457200">
              <a:buFont typeface="Wingdings" panose="05000000000000000000" pitchFamily="2" charset="2"/>
              <a:buChar char="§"/>
            </a:pPr>
            <a:endParaRPr lang="en-US" sz="2000" dirty="0"/>
          </a:p>
        </p:txBody>
      </p:sp>
      <p:sp>
        <p:nvSpPr>
          <p:cNvPr id="4" name="Date Placeholder 3"/>
          <p:cNvSpPr>
            <a:spLocks noGrp="1"/>
          </p:cNvSpPr>
          <p:nvPr>
            <p:ph type="dt" sz="half" idx="2"/>
          </p:nvPr>
        </p:nvSpPr>
        <p:spPr/>
        <p:txBody>
          <a:bodyPr/>
          <a:lstStyle/>
          <a:p>
            <a:fld id="{614A3A9C-DF65-4BC4-B889-8918D1F4B424}"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157</a:t>
            </a:fld>
            <a:endParaRPr lang="en-US"/>
          </a:p>
        </p:txBody>
      </p:sp>
    </p:spTree>
    <p:extLst>
      <p:ext uri="{BB962C8B-B14F-4D97-AF65-F5344CB8AC3E}">
        <p14:creationId xmlns:p14="http://schemas.microsoft.com/office/powerpoint/2010/main" val="84614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Code First approach</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Code First approach is usually helpful where all the </a:t>
            </a:r>
            <a:r>
              <a:rPr lang="en-US" sz="2000" dirty="0">
                <a:solidFill>
                  <a:srgbClr val="FF0000"/>
                </a:solidFill>
              </a:rPr>
              <a:t>business logic</a:t>
            </a:r>
            <a:r>
              <a:rPr lang="en-US" sz="2000" dirty="0"/>
              <a:t> is implemented in terms of </a:t>
            </a:r>
            <a:r>
              <a:rPr lang="en-US" sz="2000" dirty="0">
                <a:solidFill>
                  <a:srgbClr val="FF0000"/>
                </a:solidFill>
              </a:rPr>
              <a:t>classes</a:t>
            </a:r>
            <a:r>
              <a:rPr lang="en-US" sz="2000" dirty="0"/>
              <a:t>, and the </a:t>
            </a:r>
            <a:r>
              <a:rPr lang="en-US" sz="2000" dirty="0">
                <a:solidFill>
                  <a:srgbClr val="FF0000"/>
                </a:solidFill>
              </a:rPr>
              <a:t>database</a:t>
            </a:r>
            <a:r>
              <a:rPr lang="en-US" sz="2000" dirty="0"/>
              <a:t> is simply being used as a </a:t>
            </a:r>
            <a:r>
              <a:rPr lang="en-US" sz="2000" dirty="0">
                <a:solidFill>
                  <a:srgbClr val="FF0000"/>
                </a:solidFill>
              </a:rPr>
              <a:t>persistence mechanism</a:t>
            </a:r>
            <a:r>
              <a:rPr lang="en-US" sz="2000" dirty="0"/>
              <a:t> for these </a:t>
            </a:r>
            <a:r>
              <a:rPr lang="en-US" sz="2000" dirty="0" smtClean="0"/>
              <a:t>models.</a:t>
            </a:r>
          </a:p>
          <a:p>
            <a:pPr marL="457200">
              <a:buFont typeface="Wingdings" panose="05000000000000000000" pitchFamily="2" charset="2"/>
              <a:buChar char="§"/>
            </a:pPr>
            <a:r>
              <a:rPr lang="en-US" sz="2000" dirty="0" smtClean="0"/>
              <a:t>Here </a:t>
            </a:r>
            <a:r>
              <a:rPr lang="en-US" sz="2000" dirty="0"/>
              <a:t>are a few reasons why one might want to choose the Code First approach: </a:t>
            </a:r>
          </a:p>
          <a:p>
            <a:pPr marL="685800">
              <a:buFont typeface="Wingdings" panose="05000000000000000000" pitchFamily="2" charset="2"/>
              <a:buChar char="ü"/>
            </a:pPr>
            <a:r>
              <a:rPr lang="en-US" sz="2000" dirty="0" smtClean="0"/>
              <a:t>The </a:t>
            </a:r>
            <a:r>
              <a:rPr lang="en-US" sz="2000" dirty="0"/>
              <a:t>database is simply a </a:t>
            </a:r>
            <a:r>
              <a:rPr lang="en-US" sz="2000" dirty="0">
                <a:solidFill>
                  <a:srgbClr val="FF0000"/>
                </a:solidFill>
              </a:rPr>
              <a:t>persistence mechanism</a:t>
            </a:r>
            <a:r>
              <a:rPr lang="en-US" sz="2000" dirty="0"/>
              <a:t> </a:t>
            </a:r>
            <a:r>
              <a:rPr lang="en-US" sz="2000" dirty="0">
                <a:solidFill>
                  <a:srgbClr val="0070C0"/>
                </a:solidFill>
              </a:rPr>
              <a:t>for the models</a:t>
            </a:r>
            <a:r>
              <a:rPr lang="en-US" sz="2000" dirty="0"/>
              <a:t>, that is, </a:t>
            </a:r>
            <a:r>
              <a:rPr lang="en-US" sz="2000" dirty="0">
                <a:solidFill>
                  <a:srgbClr val="0070C0"/>
                </a:solidFill>
              </a:rPr>
              <a:t>no logic is in the </a:t>
            </a:r>
            <a:r>
              <a:rPr lang="en-US" sz="2000" dirty="0" smtClean="0">
                <a:solidFill>
                  <a:srgbClr val="0070C0"/>
                </a:solidFill>
              </a:rPr>
              <a:t>database</a:t>
            </a:r>
            <a:r>
              <a:rPr lang="en-US" sz="2000" dirty="0" smtClean="0"/>
              <a:t>.</a:t>
            </a:r>
          </a:p>
          <a:p>
            <a:pPr marL="685800">
              <a:buFont typeface="Wingdings" panose="05000000000000000000" pitchFamily="2" charset="2"/>
              <a:buChar char="ü"/>
            </a:pPr>
            <a:r>
              <a:rPr lang="en-US" sz="2000" dirty="0" smtClean="0"/>
              <a:t>Full </a:t>
            </a:r>
            <a:r>
              <a:rPr lang="en-US" sz="2000" dirty="0"/>
              <a:t>control over the code, that is, there is </a:t>
            </a:r>
            <a:r>
              <a:rPr lang="en-US" sz="2000" dirty="0">
                <a:solidFill>
                  <a:srgbClr val="FF0000"/>
                </a:solidFill>
              </a:rPr>
              <a:t>no auto-generated</a:t>
            </a:r>
            <a:r>
              <a:rPr lang="en-US" sz="2000" dirty="0">
                <a:solidFill>
                  <a:srgbClr val="0070C0"/>
                </a:solidFill>
              </a:rPr>
              <a:t> model and context code.</a:t>
            </a:r>
            <a:r>
              <a:rPr lang="en-US" sz="2000" dirty="0"/>
              <a:t> </a:t>
            </a:r>
          </a:p>
          <a:p>
            <a:pPr marL="685800">
              <a:buFont typeface="Wingdings" panose="05000000000000000000" pitchFamily="2" charset="2"/>
              <a:buChar char="ü"/>
            </a:pPr>
            <a:r>
              <a:rPr lang="en-US" sz="2000" dirty="0" smtClean="0"/>
              <a:t>The </a:t>
            </a:r>
            <a:r>
              <a:rPr lang="en-US" sz="2000" dirty="0"/>
              <a:t>database will not be changed </a:t>
            </a:r>
            <a:r>
              <a:rPr lang="en-US" sz="2000" dirty="0" smtClean="0"/>
              <a:t>manually.</a:t>
            </a:r>
          </a:p>
          <a:p>
            <a:pPr marL="685800">
              <a:buFont typeface="Wingdings" panose="05000000000000000000" pitchFamily="2" charset="2"/>
              <a:buChar char="ü"/>
            </a:pPr>
            <a:r>
              <a:rPr lang="en-US" sz="2000" dirty="0" smtClean="0"/>
              <a:t>The </a:t>
            </a:r>
            <a:r>
              <a:rPr lang="en-US" sz="2000" dirty="0"/>
              <a:t>model classes will always change and based on this, the database should change itself</a:t>
            </a:r>
            <a:r>
              <a:rPr lang="en-US" sz="2000" dirty="0" smtClean="0"/>
              <a:t>.</a:t>
            </a:r>
            <a:endParaRPr lang="en-US" sz="2000" dirty="0"/>
          </a:p>
        </p:txBody>
      </p:sp>
      <p:sp>
        <p:nvSpPr>
          <p:cNvPr id="5" name="Date Placeholder 4"/>
          <p:cNvSpPr>
            <a:spLocks noGrp="1"/>
          </p:cNvSpPr>
          <p:nvPr>
            <p:ph type="dt" sz="half" idx="2"/>
          </p:nvPr>
        </p:nvSpPr>
        <p:spPr/>
        <p:txBody>
          <a:bodyPr/>
          <a:lstStyle/>
          <a:p>
            <a:fld id="{856916E5-46D5-4F5E-A609-38367DFDAAA4}"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16</a:t>
            </a:fld>
            <a:endParaRPr lang="en-US"/>
          </a:p>
        </p:txBody>
      </p:sp>
    </p:spTree>
    <p:extLst>
      <p:ext uri="{BB962C8B-B14F-4D97-AF65-F5344CB8AC3E}">
        <p14:creationId xmlns:p14="http://schemas.microsoft.com/office/powerpoint/2010/main" val="313378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Database First </a:t>
            </a:r>
            <a:r>
              <a:rPr lang="en-US" dirty="0" smtClean="0">
                <a:solidFill>
                  <a:schemeClr val="bg1"/>
                </a:solidFill>
              </a:rPr>
              <a:t>approach</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approach has been available since the first version of Entity </a:t>
            </a:r>
            <a:r>
              <a:rPr lang="en-US" sz="2000" dirty="0" smtClean="0"/>
              <a:t>Framework.</a:t>
            </a:r>
          </a:p>
          <a:p>
            <a:pPr marL="457200">
              <a:buFont typeface="Wingdings" panose="05000000000000000000" pitchFamily="2" charset="2"/>
              <a:buChar char="§"/>
            </a:pPr>
            <a:r>
              <a:rPr lang="en-US" sz="2000" dirty="0" smtClean="0"/>
              <a:t>In </a:t>
            </a:r>
            <a:r>
              <a:rPr lang="en-US" sz="2000" dirty="0"/>
              <a:t>this approach, we start with an already </a:t>
            </a:r>
            <a:r>
              <a:rPr lang="en-US" sz="2000" dirty="0">
                <a:solidFill>
                  <a:srgbClr val="FF0000"/>
                </a:solidFill>
              </a:rPr>
              <a:t>existing database</a:t>
            </a:r>
            <a:r>
              <a:rPr lang="en-US" sz="2000" dirty="0"/>
              <a:t> and start creating our EDM from the existing </a:t>
            </a:r>
            <a:r>
              <a:rPr lang="en-US" sz="2000" dirty="0" smtClean="0"/>
              <a:t>database.</a:t>
            </a:r>
          </a:p>
          <a:p>
            <a:pPr marL="457200">
              <a:buFont typeface="Wingdings" panose="05000000000000000000" pitchFamily="2" charset="2"/>
              <a:buChar char="§"/>
            </a:pPr>
            <a:r>
              <a:rPr lang="en-US" sz="2000" dirty="0" smtClean="0"/>
              <a:t>Let's </a:t>
            </a:r>
            <a:r>
              <a:rPr lang="en-US" sz="2000" dirty="0"/>
              <a:t>try to see how this works using the Entity Framework Database First approach with our </a:t>
            </a:r>
            <a:r>
              <a:rPr lang="en-US" sz="2000" dirty="0">
                <a:solidFill>
                  <a:srgbClr val="FF0000"/>
                </a:solidFill>
              </a:rPr>
              <a:t>ToDo</a:t>
            </a:r>
            <a:r>
              <a:rPr lang="en-US" sz="2000" dirty="0"/>
              <a:t> sample. </a:t>
            </a:r>
            <a:endParaRPr lang="en-US" sz="2000" dirty="0" smtClean="0"/>
          </a:p>
          <a:p>
            <a:pPr marL="457200">
              <a:buFont typeface="Wingdings" panose="05000000000000000000" pitchFamily="2" charset="2"/>
              <a:buChar char="§"/>
            </a:pPr>
            <a:r>
              <a:rPr lang="en-US" sz="2000" dirty="0" smtClean="0"/>
              <a:t>To </a:t>
            </a:r>
            <a:r>
              <a:rPr lang="en-US" sz="2000" dirty="0"/>
              <a:t>use the Entity Framework Database First approach, we have to add a new ADO.NET EDM to our </a:t>
            </a:r>
            <a:r>
              <a:rPr lang="en-US" sz="2000" dirty="0" smtClean="0"/>
              <a:t>project, as shown in </a:t>
            </a:r>
            <a:r>
              <a:rPr lang="en-US" sz="2000" dirty="0" smtClean="0">
                <a:solidFill>
                  <a:srgbClr val="FF0000"/>
                </a:solidFill>
              </a:rPr>
              <a:t>Figure 1-2</a:t>
            </a:r>
            <a:r>
              <a:rPr lang="en-US" sz="2000" dirty="0" smtClean="0"/>
              <a:t>.</a:t>
            </a:r>
            <a:endParaRPr lang="en-US" sz="2000" dirty="0"/>
          </a:p>
        </p:txBody>
      </p:sp>
      <p:sp>
        <p:nvSpPr>
          <p:cNvPr id="5" name="Date Placeholder 4"/>
          <p:cNvSpPr>
            <a:spLocks noGrp="1"/>
          </p:cNvSpPr>
          <p:nvPr>
            <p:ph type="dt" sz="half" idx="2"/>
          </p:nvPr>
        </p:nvSpPr>
        <p:spPr/>
        <p:txBody>
          <a:bodyPr/>
          <a:lstStyle/>
          <a:p>
            <a:fld id="{A40A1344-6240-4D62-80AA-5C9B142184B7}"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17</a:t>
            </a:fld>
            <a:endParaRPr lang="en-US"/>
          </a:p>
        </p:txBody>
      </p:sp>
    </p:spTree>
    <p:extLst>
      <p:ext uri="{BB962C8B-B14F-4D97-AF65-F5344CB8AC3E}">
        <p14:creationId xmlns:p14="http://schemas.microsoft.com/office/powerpoint/2010/main" val="79231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Figure </a:t>
            </a:r>
            <a:r>
              <a:rPr lang="en-US" dirty="0" smtClean="0"/>
              <a:t>1-2</a:t>
            </a:r>
            <a:endParaRPr lang="en-US" dirty="0"/>
          </a:p>
        </p:txBody>
      </p:sp>
      <p:sp>
        <p:nvSpPr>
          <p:cNvPr id="6" name="Date Placeholder 5"/>
          <p:cNvSpPr>
            <a:spLocks noGrp="1"/>
          </p:cNvSpPr>
          <p:nvPr>
            <p:ph type="dt" sz="half" idx="2"/>
          </p:nvPr>
        </p:nvSpPr>
        <p:spPr/>
        <p:txBody>
          <a:bodyPr/>
          <a:lstStyle/>
          <a:p>
            <a:fld id="{F7FCEB50-0360-4EF9-93D6-6DD5FCEC305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18</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0281"/>
            <a:ext cx="7137633" cy="5205641"/>
          </a:xfrm>
          <a:prstGeom prst="rect">
            <a:avLst/>
          </a:prstGeom>
          <a:ln>
            <a:solidFill>
              <a:schemeClr val="accent1"/>
            </a:solidFill>
          </a:ln>
        </p:spPr>
      </p:pic>
    </p:spTree>
    <p:extLst>
      <p:ext uri="{BB962C8B-B14F-4D97-AF65-F5344CB8AC3E}">
        <p14:creationId xmlns:p14="http://schemas.microsoft.com/office/powerpoint/2010/main" val="32618697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Defining Database</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Let's </a:t>
            </a:r>
            <a:r>
              <a:rPr lang="en-US" sz="2000" dirty="0" smtClean="0"/>
              <a:t>define a </a:t>
            </a:r>
            <a:r>
              <a:rPr lang="en-US" sz="2000" dirty="0"/>
              <a:t>database for the </a:t>
            </a:r>
            <a:r>
              <a:rPr lang="en-US" sz="2000" dirty="0">
                <a:solidFill>
                  <a:srgbClr val="FF0000"/>
                </a:solidFill>
              </a:rPr>
              <a:t>ToDo</a:t>
            </a:r>
            <a:r>
              <a:rPr lang="en-US" sz="2000" dirty="0"/>
              <a:t> </a:t>
            </a:r>
            <a:r>
              <a:rPr lang="en-US" sz="2000" dirty="0" smtClean="0"/>
              <a:t>application.</a:t>
            </a:r>
          </a:p>
          <a:p>
            <a:pPr marL="457200">
              <a:buFont typeface="Wingdings" panose="05000000000000000000" pitchFamily="2" charset="2"/>
              <a:buChar char="§"/>
            </a:pPr>
            <a:r>
              <a:rPr lang="en-US" sz="2000" dirty="0" smtClean="0"/>
              <a:t>Create a </a:t>
            </a:r>
            <a:r>
              <a:rPr lang="en-US" sz="2000" dirty="0"/>
              <a:t>simple table that will keep a track of all the </a:t>
            </a:r>
            <a:r>
              <a:rPr lang="en-US" sz="2000" dirty="0">
                <a:solidFill>
                  <a:srgbClr val="FF0000"/>
                </a:solidFill>
              </a:rPr>
              <a:t>ToDo items</a:t>
            </a:r>
            <a:r>
              <a:rPr lang="en-US" sz="2000" dirty="0" smtClean="0"/>
              <a:t>:</a:t>
            </a:r>
          </a:p>
          <a:p>
            <a:pPr marL="457200">
              <a:buFont typeface="Wingdings" panose="05000000000000000000" pitchFamily="2" charset="2"/>
              <a:buChar char="§"/>
            </a:pPr>
            <a:endParaRPr lang="en-US" sz="2000" dirty="0"/>
          </a:p>
          <a:p>
            <a:pPr marL="457200">
              <a:buFont typeface="Wingdings" panose="05000000000000000000" pitchFamily="2" charset="2"/>
              <a:buChar char="§"/>
            </a:pPr>
            <a:endParaRPr lang="en-US" sz="2000" dirty="0" smtClean="0"/>
          </a:p>
          <a:p>
            <a:pPr marL="457200">
              <a:buFont typeface="Wingdings" panose="05000000000000000000" pitchFamily="2" charset="2"/>
              <a:buChar char="§"/>
            </a:pPr>
            <a:endParaRPr lang="en-US" sz="2000" dirty="0"/>
          </a:p>
          <a:p>
            <a:pPr marL="457200">
              <a:buFont typeface="Wingdings" panose="05000000000000000000" pitchFamily="2" charset="2"/>
              <a:buChar char="§"/>
            </a:pPr>
            <a:endParaRPr lang="en-US" sz="2000" dirty="0" smtClean="0"/>
          </a:p>
          <a:p>
            <a:pPr marL="457200">
              <a:buFont typeface="Wingdings" panose="05000000000000000000" pitchFamily="2" charset="2"/>
              <a:buChar char="§"/>
            </a:pPr>
            <a:endParaRPr lang="en-US" sz="2000" dirty="0"/>
          </a:p>
          <a:p>
            <a:pPr marL="457200">
              <a:buFont typeface="Wingdings" panose="05000000000000000000" pitchFamily="2" charset="2"/>
              <a:buChar char="§"/>
            </a:pPr>
            <a:r>
              <a:rPr lang="en-US" sz="2000" dirty="0" smtClean="0"/>
              <a:t>The </a:t>
            </a:r>
            <a:r>
              <a:rPr lang="en-US" sz="2000" dirty="0"/>
              <a:t>application requirements state that it should be possible to perform the following activities on the ToDos: </a:t>
            </a:r>
          </a:p>
          <a:p>
            <a:pPr marL="685800">
              <a:buFont typeface="Wingdings" panose="05000000000000000000" pitchFamily="2" charset="2"/>
              <a:buChar char="ü"/>
            </a:pPr>
            <a:r>
              <a:rPr lang="en-US" sz="2000" dirty="0" smtClean="0"/>
              <a:t>Read </a:t>
            </a:r>
            <a:r>
              <a:rPr lang="en-US" sz="2000" dirty="0"/>
              <a:t>the list of </a:t>
            </a:r>
            <a:r>
              <a:rPr lang="en-US" sz="2000" dirty="0" smtClean="0"/>
              <a:t>ToDos</a:t>
            </a:r>
          </a:p>
          <a:p>
            <a:pPr marL="685800">
              <a:buFont typeface="Wingdings" panose="05000000000000000000" pitchFamily="2" charset="2"/>
              <a:buChar char="ü"/>
            </a:pPr>
            <a:r>
              <a:rPr lang="en-US" sz="2000" dirty="0" smtClean="0"/>
              <a:t>Create </a:t>
            </a:r>
            <a:r>
              <a:rPr lang="en-US" sz="2000" dirty="0"/>
              <a:t>a ToDo </a:t>
            </a:r>
            <a:r>
              <a:rPr lang="en-US" sz="2000" dirty="0" smtClean="0"/>
              <a:t>item</a:t>
            </a:r>
          </a:p>
          <a:p>
            <a:pPr marL="685800">
              <a:buFont typeface="Wingdings" panose="05000000000000000000" pitchFamily="2" charset="2"/>
              <a:buChar char="ü"/>
            </a:pPr>
            <a:r>
              <a:rPr lang="en-US" sz="2000" dirty="0" smtClean="0"/>
              <a:t>Read </a:t>
            </a:r>
            <a:r>
              <a:rPr lang="en-US" sz="2000" dirty="0"/>
              <a:t>a specific ToDo </a:t>
            </a:r>
            <a:r>
              <a:rPr lang="en-US" sz="2000" dirty="0" smtClean="0"/>
              <a:t>item</a:t>
            </a:r>
          </a:p>
          <a:p>
            <a:pPr marL="685800">
              <a:buFont typeface="Wingdings" panose="05000000000000000000" pitchFamily="2" charset="2"/>
              <a:buChar char="ü"/>
            </a:pPr>
            <a:r>
              <a:rPr lang="en-US" sz="2000" dirty="0" smtClean="0"/>
              <a:t>Update </a:t>
            </a:r>
            <a:r>
              <a:rPr lang="en-US" sz="2000" dirty="0"/>
              <a:t>the status of a ToDo </a:t>
            </a:r>
            <a:r>
              <a:rPr lang="en-US" sz="2000" dirty="0" smtClean="0"/>
              <a:t>item</a:t>
            </a:r>
          </a:p>
          <a:p>
            <a:pPr marL="685800">
              <a:buFont typeface="Wingdings" panose="05000000000000000000" pitchFamily="2" charset="2"/>
              <a:buChar char="ü"/>
            </a:pPr>
            <a:r>
              <a:rPr lang="en-US" sz="2000" dirty="0" smtClean="0"/>
              <a:t>Delete </a:t>
            </a:r>
            <a:r>
              <a:rPr lang="en-US" sz="2000" dirty="0"/>
              <a:t>a ToDo </a:t>
            </a:r>
            <a:r>
              <a:rPr lang="en-US" sz="2000" dirty="0" smtClean="0"/>
              <a:t>item</a:t>
            </a:r>
            <a:endParaRPr lang="en-US" sz="2000" dirty="0"/>
          </a:p>
        </p:txBody>
      </p:sp>
      <p:sp>
        <p:nvSpPr>
          <p:cNvPr id="6" name="Date Placeholder 5"/>
          <p:cNvSpPr>
            <a:spLocks noGrp="1"/>
          </p:cNvSpPr>
          <p:nvPr>
            <p:ph type="dt" sz="half" idx="2"/>
          </p:nvPr>
        </p:nvSpPr>
        <p:spPr/>
        <p:txBody>
          <a:bodyPr/>
          <a:lstStyle/>
          <a:p>
            <a:fld id="{C1ECB7E7-3E21-437B-BA4C-0D1B415FA3CE}"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19</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800" y="2012943"/>
            <a:ext cx="6018742" cy="1593857"/>
          </a:xfrm>
          <a:prstGeom prst="rect">
            <a:avLst/>
          </a:prstGeom>
          <a:ln>
            <a:solidFill>
              <a:schemeClr val="accent1"/>
            </a:solidFill>
          </a:ln>
        </p:spPr>
      </p:pic>
    </p:spTree>
    <p:extLst>
      <p:ext uri="{BB962C8B-B14F-4D97-AF65-F5344CB8AC3E}">
        <p14:creationId xmlns:p14="http://schemas.microsoft.com/office/powerpoint/2010/main" val="328873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Mastering EF 6</a:t>
            </a:r>
          </a:p>
        </p:txBody>
      </p:sp>
      <p:sp>
        <p:nvSpPr>
          <p:cNvPr id="3" name="Text Placeholder 2"/>
          <p:cNvSpPr>
            <a:spLocks noGrp="1"/>
          </p:cNvSpPr>
          <p:nvPr>
            <p:ph type="body" sz="quarter" idx="14"/>
          </p:nvPr>
        </p:nvSpPr>
        <p:spPr/>
        <p:txBody>
          <a:bodyPr/>
          <a:lstStyle/>
          <a:p>
            <a:r>
              <a:rPr lang="en-US" dirty="0">
                <a:latin typeface="Gill Sans MT" panose="020B0502020104020203" pitchFamily="34" charset="0"/>
              </a:rPr>
              <a:t>Mastering Entity Framework  6 2015</a:t>
            </a:r>
          </a:p>
        </p:txBody>
      </p:sp>
      <p:sp>
        <p:nvSpPr>
          <p:cNvPr id="4" name="Text Placeholder 3"/>
          <p:cNvSpPr>
            <a:spLocks noGrp="1"/>
          </p:cNvSpPr>
          <p:nvPr>
            <p:ph type="body" sz="quarter" idx="15"/>
          </p:nvPr>
        </p:nvSpPr>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fld id="{F7B4C803-3B95-4590-AF17-05D3DABC8B85}" type="datetime1">
              <a:rPr lang="en-US" smtClean="0"/>
              <a:t>4/30/2018</a:t>
            </a:fld>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771794615"/>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30 Apr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pic>
        <p:nvPicPr>
          <p:cNvPr id="6" name="Picture 5"/>
          <p:cNvPicPr>
            <a:picLocks noChangeAspect="1"/>
          </p:cNvPicPr>
          <p:nvPr/>
        </p:nvPicPr>
        <p:blipFill>
          <a:blip r:embed="rId2"/>
          <a:stretch>
            <a:fillRect/>
          </a:stretch>
        </p:blipFill>
        <p:spPr>
          <a:xfrm>
            <a:off x="1152525" y="4539213"/>
            <a:ext cx="9382125" cy="1800225"/>
          </a:xfrm>
          <a:prstGeom prst="rect">
            <a:avLst/>
          </a:prstGeom>
          <a:ln>
            <a:solidFill>
              <a:srgbClr val="5B9BD5"/>
            </a:solidFill>
          </a:ln>
        </p:spPr>
      </p:pic>
    </p:spTree>
    <p:extLst>
      <p:ext uri="{BB962C8B-B14F-4D97-AF65-F5344CB8AC3E}">
        <p14:creationId xmlns:p14="http://schemas.microsoft.com/office/powerpoint/2010/main" val="4035179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Adding EDM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When we add the EDM, it asks us whether we want to create the conceptual model from the existing database, or if we want to create an empty </a:t>
            </a:r>
            <a:r>
              <a:rPr lang="en-US" sz="2000" dirty="0" smtClean="0"/>
              <a:t>model.</a:t>
            </a:r>
          </a:p>
          <a:p>
            <a:pPr marL="457200">
              <a:buFont typeface="Wingdings" panose="05000000000000000000" pitchFamily="2" charset="2"/>
              <a:buChar char="§"/>
            </a:pPr>
            <a:r>
              <a:rPr lang="en-US" sz="2000" dirty="0" smtClean="0"/>
              <a:t>For </a:t>
            </a:r>
            <a:r>
              <a:rPr lang="en-US" sz="2000" dirty="0"/>
              <a:t>the Database First approach, we need to select an existing </a:t>
            </a:r>
            <a:r>
              <a:rPr lang="en-US" sz="2000" dirty="0" smtClean="0"/>
              <a:t>database. The </a:t>
            </a:r>
            <a:r>
              <a:rPr lang="en-US" sz="2000" dirty="0" smtClean="0">
                <a:solidFill>
                  <a:srgbClr val="FF0000"/>
                </a:solidFill>
              </a:rPr>
              <a:t>Figure 1-3</a:t>
            </a:r>
            <a:r>
              <a:rPr lang="en-US" sz="2000" dirty="0" smtClean="0"/>
              <a:t> shows </a:t>
            </a:r>
            <a:r>
              <a:rPr lang="en-US" sz="2000" dirty="0"/>
              <a:t>the wizard step that asks you to select the </a:t>
            </a:r>
            <a:r>
              <a:rPr lang="en-US" sz="2000" dirty="0" smtClean="0"/>
              <a:t>database.</a:t>
            </a:r>
          </a:p>
          <a:p>
            <a:pPr marL="457200">
              <a:buFont typeface="Wingdings" panose="05000000000000000000" pitchFamily="2" charset="2"/>
              <a:buChar char="§"/>
            </a:pPr>
            <a:r>
              <a:rPr lang="en-US" sz="2000" dirty="0"/>
              <a:t>Once we choose to add the EDM, we need to specify the database that should be used to create </a:t>
            </a:r>
            <a:r>
              <a:rPr lang="en-US" sz="2000" dirty="0" smtClean="0"/>
              <a:t>it. So</a:t>
            </a:r>
            <a:r>
              <a:rPr lang="en-US" sz="2000" dirty="0"/>
              <a:t>, the next step in the wizard will ask you for the connection to the database</a:t>
            </a:r>
            <a:r>
              <a:rPr lang="en-US" sz="2000" dirty="0" smtClean="0"/>
              <a:t>.</a:t>
            </a:r>
          </a:p>
          <a:p>
            <a:pPr marL="457200">
              <a:buFont typeface="Wingdings" panose="05000000000000000000" pitchFamily="2" charset="2"/>
              <a:buChar char="§"/>
            </a:pPr>
            <a:r>
              <a:rPr lang="en-US" sz="2000" dirty="0"/>
              <a:t>The </a:t>
            </a:r>
            <a:r>
              <a:rPr lang="en-US" sz="2000" dirty="0">
                <a:solidFill>
                  <a:srgbClr val="FF0000"/>
                </a:solidFill>
              </a:rPr>
              <a:t>Figure 1</a:t>
            </a:r>
            <a:r>
              <a:rPr lang="en-US" sz="2000" dirty="0" smtClean="0">
                <a:solidFill>
                  <a:srgbClr val="FF0000"/>
                </a:solidFill>
              </a:rPr>
              <a:t>-4</a:t>
            </a:r>
            <a:r>
              <a:rPr lang="en-US" sz="2000" dirty="0" smtClean="0"/>
              <a:t> </a:t>
            </a:r>
            <a:r>
              <a:rPr lang="en-US" sz="2000" dirty="0"/>
              <a:t>shows the wizard step that asks you to select the database</a:t>
            </a:r>
            <a:r>
              <a:rPr lang="en-US" sz="2000" dirty="0" smtClean="0"/>
              <a:t>.</a:t>
            </a:r>
          </a:p>
          <a:p>
            <a:pPr marL="457200">
              <a:buFont typeface="Wingdings" panose="05000000000000000000" pitchFamily="2" charset="2"/>
              <a:buChar char="§"/>
            </a:pPr>
            <a:r>
              <a:rPr lang="en-US" sz="2000" dirty="0"/>
              <a:t>Once the connection is successfully established, the wizard shows us all the tables, views, procedures, and functions that we will want to access from our </a:t>
            </a:r>
            <a:r>
              <a:rPr lang="en-US" sz="2000" dirty="0" smtClean="0"/>
              <a:t>application.</a:t>
            </a:r>
          </a:p>
          <a:p>
            <a:pPr marL="457200">
              <a:buFont typeface="Wingdings" panose="05000000000000000000" pitchFamily="2" charset="2"/>
              <a:buChar char="§"/>
            </a:pPr>
            <a:r>
              <a:rPr lang="en-US" sz="2000" dirty="0" smtClean="0"/>
              <a:t>Using </a:t>
            </a:r>
            <a:r>
              <a:rPr lang="en-US" sz="2000" dirty="0"/>
              <a:t>this wizard, we can also choose to include the </a:t>
            </a:r>
            <a:r>
              <a:rPr lang="en-US" sz="2000" dirty="0">
                <a:solidFill>
                  <a:srgbClr val="FF0000"/>
                </a:solidFill>
              </a:rPr>
              <a:t>foreign key relations</a:t>
            </a:r>
            <a:r>
              <a:rPr lang="en-US" sz="2000" dirty="0"/>
              <a:t> in our conceptual model and singularization of the model name, in case the table name is plural in our conceptual </a:t>
            </a:r>
            <a:r>
              <a:rPr lang="en-US" sz="2000" dirty="0" smtClean="0"/>
              <a:t>model </a:t>
            </a:r>
            <a:r>
              <a:rPr lang="en-US" sz="2000" dirty="0" smtClean="0">
                <a:solidFill>
                  <a:srgbClr val="FF0000"/>
                </a:solidFill>
              </a:rPr>
              <a:t>(Figure 1-5)</a:t>
            </a:r>
            <a:r>
              <a:rPr lang="en-US" sz="2000" dirty="0" smtClean="0"/>
              <a:t>.</a:t>
            </a:r>
          </a:p>
          <a:p>
            <a:pPr marL="457200">
              <a:buFont typeface="Wingdings" panose="05000000000000000000" pitchFamily="2" charset="2"/>
              <a:buChar char="§"/>
            </a:pPr>
            <a:r>
              <a:rPr lang="en-US" sz="2000" dirty="0"/>
              <a:t>Once the conceptual model is created, the EDM will be created for use in our </a:t>
            </a:r>
            <a:r>
              <a:rPr lang="en-US" sz="2000" dirty="0" smtClean="0"/>
              <a:t>application</a:t>
            </a:r>
            <a:r>
              <a:rPr lang="en-US" sz="2000" dirty="0" smtClean="0"/>
              <a:t>.</a:t>
            </a:r>
          </a:p>
          <a:p>
            <a:pPr marL="457200">
              <a:buFont typeface="Wingdings" panose="05000000000000000000" pitchFamily="2" charset="2"/>
              <a:buChar char="§"/>
            </a:pPr>
            <a:r>
              <a:rPr lang="en-US" sz="2000" dirty="0" smtClean="0"/>
              <a:t>The application will create a </a:t>
            </a:r>
            <a:r>
              <a:rPr lang="en-US" sz="2000" dirty="0" smtClean="0">
                <a:solidFill>
                  <a:srgbClr val="FF0000"/>
                </a:solidFill>
              </a:rPr>
              <a:t>.EDMX</a:t>
            </a:r>
            <a:r>
              <a:rPr lang="en-US" sz="2000" dirty="0" smtClean="0"/>
              <a:t> file that contains all the information about our conceptual entity model and its mapping to the database tables </a:t>
            </a:r>
            <a:r>
              <a:rPr lang="en-US" sz="2000" dirty="0" smtClean="0">
                <a:solidFill>
                  <a:srgbClr val="FF0000"/>
                </a:solidFill>
              </a:rPr>
              <a:t>(Figure 1-6)</a:t>
            </a:r>
            <a:endParaRPr lang="en-US" sz="2000" dirty="0"/>
          </a:p>
        </p:txBody>
      </p:sp>
      <p:sp>
        <p:nvSpPr>
          <p:cNvPr id="5" name="Date Placeholder 4"/>
          <p:cNvSpPr>
            <a:spLocks noGrp="1"/>
          </p:cNvSpPr>
          <p:nvPr>
            <p:ph type="dt" sz="half" idx="2"/>
          </p:nvPr>
        </p:nvSpPr>
        <p:spPr/>
        <p:txBody>
          <a:bodyPr/>
          <a:lstStyle/>
          <a:p>
            <a:fld id="{B92F1CDF-A733-4CEF-A78F-0CBBD69289B3}"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20</a:t>
            </a:fld>
            <a:endParaRPr lang="en-US"/>
          </a:p>
        </p:txBody>
      </p:sp>
    </p:spTree>
    <p:extLst>
      <p:ext uri="{BB962C8B-B14F-4D97-AF65-F5344CB8AC3E}">
        <p14:creationId xmlns:p14="http://schemas.microsoft.com/office/powerpoint/2010/main" val="2682130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1-3 || 1-4</a:t>
            </a:r>
            <a:endParaRPr lang="en-US" dirty="0"/>
          </a:p>
        </p:txBody>
      </p:sp>
      <p:sp>
        <p:nvSpPr>
          <p:cNvPr id="5" name="Date Placeholder 4"/>
          <p:cNvSpPr>
            <a:spLocks noGrp="1"/>
          </p:cNvSpPr>
          <p:nvPr>
            <p:ph type="dt" sz="half" idx="2"/>
          </p:nvPr>
        </p:nvSpPr>
        <p:spPr/>
        <p:txBody>
          <a:bodyPr/>
          <a:lstStyle/>
          <a:p>
            <a:fld id="{CD591FBB-FFDB-4639-BD6C-8EA7C49EEC62}"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21</a:t>
            </a:fld>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68151" y="1268362"/>
            <a:ext cx="5471148" cy="5189481"/>
          </a:xfrm>
          <a:prstGeom prst="rect">
            <a:avLst/>
          </a:prstGeom>
          <a:ln>
            <a:solidFill>
              <a:schemeClr val="accent1"/>
            </a:solid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268363"/>
            <a:ext cx="5224192" cy="5189480"/>
          </a:xfrm>
          <a:prstGeom prst="rect">
            <a:avLst/>
          </a:prstGeom>
          <a:ln>
            <a:solidFill>
              <a:schemeClr val="accent1"/>
            </a:solidFill>
          </a:ln>
        </p:spPr>
      </p:pic>
    </p:spTree>
    <p:extLst>
      <p:ext uri="{BB962C8B-B14F-4D97-AF65-F5344CB8AC3E}">
        <p14:creationId xmlns:p14="http://schemas.microsoft.com/office/powerpoint/2010/main" val="3634276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1-5 || 1-6</a:t>
            </a:r>
            <a:endParaRPr lang="en-US" dirty="0"/>
          </a:p>
        </p:txBody>
      </p:sp>
      <p:sp>
        <p:nvSpPr>
          <p:cNvPr id="7" name="Date Placeholder 6"/>
          <p:cNvSpPr>
            <a:spLocks noGrp="1"/>
          </p:cNvSpPr>
          <p:nvPr>
            <p:ph type="dt" sz="half" idx="2"/>
          </p:nvPr>
        </p:nvSpPr>
        <p:spPr/>
        <p:txBody>
          <a:bodyPr/>
          <a:lstStyle/>
          <a:p>
            <a:fld id="{DAF23CB8-8150-4D31-8B48-03DC9CD5859A}"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22</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573721" cy="5207253"/>
          </a:xfrm>
          <a:prstGeom prst="rect">
            <a:avLst/>
          </a:prstGeom>
          <a:ln>
            <a:solidFill>
              <a:schemeClr val="accent1"/>
            </a:solidFill>
          </a:ln>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2700" y="1268362"/>
            <a:ext cx="5522283" cy="5207253"/>
          </a:xfrm>
          <a:prstGeom prst="rect">
            <a:avLst/>
          </a:prstGeom>
          <a:ln>
            <a:solidFill>
              <a:schemeClr val="accent1"/>
            </a:solidFill>
          </a:ln>
        </p:spPr>
      </p:pic>
    </p:spTree>
    <p:extLst>
      <p:ext uri="{BB962C8B-B14F-4D97-AF65-F5344CB8AC3E}">
        <p14:creationId xmlns:p14="http://schemas.microsoft.com/office/powerpoint/2010/main" val="45839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Modifying EDM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We can modify the conceptual model and change the mapping using entity designer. Let's try to change the property </a:t>
            </a:r>
            <a:r>
              <a:rPr lang="en-US" sz="2000" dirty="0">
                <a:solidFill>
                  <a:srgbClr val="FF0000"/>
                </a:solidFill>
              </a:rPr>
              <a:t>ToDo1</a:t>
            </a:r>
            <a:r>
              <a:rPr lang="en-US" sz="2000" dirty="0"/>
              <a:t> to </a:t>
            </a:r>
            <a:r>
              <a:rPr lang="en-US" sz="2000" dirty="0">
                <a:solidFill>
                  <a:srgbClr val="FF0000"/>
                </a:solidFill>
              </a:rPr>
              <a:t>ToDoItem</a:t>
            </a:r>
            <a:r>
              <a:rPr lang="en-US" sz="2000" dirty="0"/>
              <a:t> in our conceptual </a:t>
            </a:r>
            <a:r>
              <a:rPr lang="en-US" sz="2000" dirty="0" smtClean="0"/>
              <a:t>model.</a:t>
            </a:r>
          </a:p>
          <a:p>
            <a:pPr marL="457200">
              <a:buFont typeface="Wingdings" panose="05000000000000000000" pitchFamily="2" charset="2"/>
              <a:buChar char="§"/>
            </a:pPr>
            <a:r>
              <a:rPr lang="en-US" sz="2000" dirty="0" smtClean="0"/>
              <a:t>Only </a:t>
            </a:r>
            <a:r>
              <a:rPr lang="en-US" sz="2000" dirty="0"/>
              <a:t>the class property has been changed, and not the column </a:t>
            </a:r>
            <a:r>
              <a:rPr lang="en-US" sz="2000" dirty="0" smtClean="0"/>
              <a:t>name</a:t>
            </a:r>
            <a:r>
              <a:rPr lang="en-US" sz="2000" dirty="0">
                <a:solidFill>
                  <a:srgbClr val="FF0000"/>
                </a:solidFill>
              </a:rPr>
              <a:t> (Figure </a:t>
            </a:r>
            <a:r>
              <a:rPr lang="en-US" sz="2000" dirty="0" smtClean="0">
                <a:solidFill>
                  <a:srgbClr val="FF0000"/>
                </a:solidFill>
              </a:rPr>
              <a:t>1-7)</a:t>
            </a:r>
            <a:r>
              <a:rPr lang="en-US" sz="2000" dirty="0" smtClean="0"/>
              <a:t>.</a:t>
            </a:r>
            <a:endParaRPr lang="en-US" sz="2000" dirty="0"/>
          </a:p>
        </p:txBody>
      </p:sp>
      <p:sp>
        <p:nvSpPr>
          <p:cNvPr id="5" name="Date Placeholder 4"/>
          <p:cNvSpPr>
            <a:spLocks noGrp="1"/>
          </p:cNvSpPr>
          <p:nvPr>
            <p:ph type="dt" sz="half" idx="2"/>
          </p:nvPr>
        </p:nvSpPr>
        <p:spPr/>
        <p:txBody>
          <a:bodyPr/>
          <a:lstStyle/>
          <a:p>
            <a:fld id="{977A5EB5-E220-4D3F-8CA1-CD5973A9EA58}"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23</a:t>
            </a:fld>
            <a:endParaRPr lang="en-US"/>
          </a:p>
        </p:txBody>
      </p:sp>
    </p:spTree>
    <p:extLst>
      <p:ext uri="{BB962C8B-B14F-4D97-AF65-F5344CB8AC3E}">
        <p14:creationId xmlns:p14="http://schemas.microsoft.com/office/powerpoint/2010/main" val="124066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1-7</a:t>
            </a:r>
            <a:endParaRPr lang="en-US" dirty="0"/>
          </a:p>
        </p:txBody>
      </p:sp>
      <p:sp>
        <p:nvSpPr>
          <p:cNvPr id="6" name="Date Placeholder 5"/>
          <p:cNvSpPr>
            <a:spLocks noGrp="1"/>
          </p:cNvSpPr>
          <p:nvPr>
            <p:ph type="dt" sz="half" idx="2"/>
          </p:nvPr>
        </p:nvSpPr>
        <p:spPr/>
        <p:txBody>
          <a:bodyPr/>
          <a:lstStyle/>
          <a:p>
            <a:fld id="{8629CA6A-1767-415F-8039-A722823EC117}"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268362"/>
            <a:ext cx="4625204" cy="5207253"/>
          </a:xfrm>
          <a:prstGeom prst="rect">
            <a:avLst/>
          </a:prstGeom>
          <a:ln>
            <a:solidFill>
              <a:schemeClr val="accent1"/>
            </a:solidFill>
          </a:ln>
        </p:spPr>
      </p:pic>
    </p:spTree>
    <p:extLst>
      <p:ext uri="{BB962C8B-B14F-4D97-AF65-F5344CB8AC3E}">
        <p14:creationId xmlns:p14="http://schemas.microsoft.com/office/powerpoint/2010/main" val="2566647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EDMX file: Sections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If we open the EDMX </a:t>
            </a:r>
            <a:r>
              <a:rPr lang="en-US" sz="2000" dirty="0" smtClean="0"/>
              <a:t>file (with XML editor), </a:t>
            </a:r>
            <a:r>
              <a:rPr lang="en-US" sz="2000" dirty="0"/>
              <a:t>we can find the following three sections</a:t>
            </a:r>
            <a:r>
              <a:rPr lang="en-US" sz="2000" dirty="0" smtClean="0"/>
              <a:t>:</a:t>
            </a:r>
          </a:p>
          <a:p>
            <a:pPr marL="398463">
              <a:buFont typeface="Wingdings" panose="05000000000000000000" pitchFamily="2" charset="2"/>
              <a:buChar char="§"/>
            </a:pPr>
            <a:r>
              <a:rPr lang="en-US" sz="2000" dirty="0"/>
              <a:t>Conceptual schema definition: This specifies how a strongly typed model for our conceptual model will be </a:t>
            </a:r>
            <a:r>
              <a:rPr lang="en-US" sz="2000" dirty="0" smtClean="0"/>
              <a:t>created </a:t>
            </a:r>
            <a:r>
              <a:rPr lang="en-US" sz="2000" dirty="0" smtClean="0">
                <a:solidFill>
                  <a:srgbClr val="FF0000"/>
                </a:solidFill>
              </a:rPr>
              <a:t>(Listing 1-1)</a:t>
            </a:r>
            <a:r>
              <a:rPr lang="en-US" sz="2000" dirty="0" smtClean="0"/>
              <a:t>.</a:t>
            </a:r>
            <a:endParaRPr lang="en-US" sz="2000" dirty="0"/>
          </a:p>
          <a:p>
            <a:pPr marL="398463">
              <a:buFont typeface="Wingdings" panose="05000000000000000000" pitchFamily="2" charset="2"/>
              <a:buChar char="§"/>
            </a:pPr>
            <a:r>
              <a:rPr lang="en-US" sz="2000" dirty="0"/>
              <a:t>Storage schema definition: This specifies how the storage model is created, that is, how the values are stored in the </a:t>
            </a:r>
            <a:r>
              <a:rPr lang="en-US" sz="2000" dirty="0" smtClean="0"/>
              <a:t>database</a:t>
            </a:r>
            <a:r>
              <a:rPr lang="en-US" sz="2000" dirty="0"/>
              <a:t> </a:t>
            </a:r>
            <a:r>
              <a:rPr lang="en-US" sz="2000" dirty="0">
                <a:solidFill>
                  <a:srgbClr val="FF0000"/>
                </a:solidFill>
              </a:rPr>
              <a:t>(Listing </a:t>
            </a:r>
            <a:r>
              <a:rPr lang="en-US" sz="2000" dirty="0" smtClean="0">
                <a:solidFill>
                  <a:srgbClr val="FF0000"/>
                </a:solidFill>
              </a:rPr>
              <a:t>1-2)</a:t>
            </a:r>
            <a:endParaRPr lang="en-US" sz="2000" dirty="0" smtClean="0"/>
          </a:p>
          <a:p>
            <a:pPr marL="398463">
              <a:buFont typeface="Wingdings" panose="05000000000000000000" pitchFamily="2" charset="2"/>
              <a:buChar char="§"/>
            </a:pPr>
            <a:r>
              <a:rPr lang="en-US" sz="2000" dirty="0"/>
              <a:t>Mapping: This specifies the mapping between the conceptual model and the storage model</a:t>
            </a:r>
            <a:r>
              <a:rPr lang="en-US" sz="2000" dirty="0" smtClean="0"/>
              <a:t>: </a:t>
            </a:r>
            <a:r>
              <a:rPr lang="en-US" sz="2000" dirty="0">
                <a:solidFill>
                  <a:srgbClr val="FF0000"/>
                </a:solidFill>
              </a:rPr>
              <a:t>(Listing </a:t>
            </a:r>
            <a:r>
              <a:rPr lang="en-US" sz="2000" dirty="0" smtClean="0">
                <a:solidFill>
                  <a:srgbClr val="FF0000"/>
                </a:solidFill>
              </a:rPr>
              <a:t>1-3)</a:t>
            </a:r>
          </a:p>
          <a:p>
            <a:pPr marL="398463">
              <a:buFont typeface="Wingdings" panose="05000000000000000000" pitchFamily="2" charset="2"/>
              <a:buChar char="§"/>
            </a:pPr>
            <a:r>
              <a:rPr lang="en-US" sz="2000" dirty="0"/>
              <a:t>We should always prefer to change these values from the Visual Entity </a:t>
            </a:r>
            <a:r>
              <a:rPr lang="en-US" sz="2000" dirty="0" smtClean="0"/>
              <a:t>Designer.</a:t>
            </a:r>
          </a:p>
          <a:p>
            <a:pPr marL="685800">
              <a:buFont typeface="Wingdings" panose="05000000000000000000" pitchFamily="2" charset="2"/>
              <a:buChar char="ü"/>
            </a:pPr>
            <a:r>
              <a:rPr lang="en-US" sz="2000" dirty="0" smtClean="0"/>
              <a:t>We </a:t>
            </a:r>
            <a:r>
              <a:rPr lang="en-US" sz="2000" dirty="0"/>
              <a:t>can modify this XML manually to change it as per our needs, but Visual Entity Designer allows us to perform most of the modifications, and unless we need to make a change that is not supported by entity designer, we should try not to make them manually</a:t>
            </a:r>
            <a:r>
              <a:rPr lang="en-US" sz="2000" dirty="0" smtClean="0"/>
              <a:t>.</a:t>
            </a:r>
            <a:endParaRPr lang="en-US" sz="2000" dirty="0"/>
          </a:p>
        </p:txBody>
      </p:sp>
      <p:sp>
        <p:nvSpPr>
          <p:cNvPr id="5" name="Date Placeholder 4"/>
          <p:cNvSpPr>
            <a:spLocks noGrp="1"/>
          </p:cNvSpPr>
          <p:nvPr>
            <p:ph type="dt" sz="half" idx="2"/>
          </p:nvPr>
        </p:nvSpPr>
        <p:spPr/>
        <p:txBody>
          <a:bodyPr/>
          <a:lstStyle/>
          <a:p>
            <a:fld id="{0AE82C11-AA8F-4637-8CD6-335EB0A59B00}"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25</a:t>
            </a:fld>
            <a:endParaRPr lang="en-US"/>
          </a:p>
        </p:txBody>
      </p:sp>
    </p:spTree>
    <p:extLst>
      <p:ext uri="{BB962C8B-B14F-4D97-AF65-F5344CB8AC3E}">
        <p14:creationId xmlns:p14="http://schemas.microsoft.com/office/powerpoint/2010/main" val="261700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1-1</a:t>
            </a:r>
            <a:endParaRPr lang="en-US" dirty="0"/>
          </a:p>
        </p:txBody>
      </p:sp>
      <p:sp>
        <p:nvSpPr>
          <p:cNvPr id="6" name="Date Placeholder 5"/>
          <p:cNvSpPr>
            <a:spLocks noGrp="1"/>
          </p:cNvSpPr>
          <p:nvPr>
            <p:ph type="dt" sz="half" idx="2"/>
          </p:nvPr>
        </p:nvSpPr>
        <p:spPr/>
        <p:txBody>
          <a:bodyPr/>
          <a:lstStyle/>
          <a:p>
            <a:fld id="{2AF55A21-9713-41D4-9C05-926A281148C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26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363264" cy="5207253"/>
          </a:xfrm>
          <a:prstGeom prst="rect">
            <a:avLst/>
          </a:prstGeom>
          <a:ln>
            <a:solidFill>
              <a:schemeClr val="accent1"/>
            </a:solidFill>
          </a:ln>
        </p:spPr>
      </p:pic>
    </p:spTree>
    <p:extLst>
      <p:ext uri="{BB962C8B-B14F-4D97-AF65-F5344CB8AC3E}">
        <p14:creationId xmlns:p14="http://schemas.microsoft.com/office/powerpoint/2010/main" val="3759837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1-2</a:t>
            </a:r>
            <a:endParaRPr lang="en-US" dirty="0"/>
          </a:p>
        </p:txBody>
      </p:sp>
      <p:sp>
        <p:nvSpPr>
          <p:cNvPr id="4" name="Content Placeholder 3"/>
          <p:cNvSpPr>
            <a:spLocks noGrp="1"/>
          </p:cNvSpPr>
          <p:nvPr>
            <p:ph idx="1"/>
          </p:nvPr>
        </p:nvSpPr>
        <p:spPr/>
        <p:txBody>
          <a:bodyPr/>
          <a:lstStyle/>
          <a:p>
            <a:endParaRPr lang="en-US" dirty="0"/>
          </a:p>
        </p:txBody>
      </p:sp>
      <p:sp>
        <p:nvSpPr>
          <p:cNvPr id="6" name="Date Placeholder 5"/>
          <p:cNvSpPr>
            <a:spLocks noGrp="1"/>
          </p:cNvSpPr>
          <p:nvPr>
            <p:ph type="dt" sz="half" idx="2"/>
          </p:nvPr>
        </p:nvSpPr>
        <p:spPr/>
        <p:txBody>
          <a:bodyPr/>
          <a:lstStyle/>
          <a:p>
            <a:fld id="{0D122574-CE40-494D-A8CE-8663776E388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27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555907" cy="5185577"/>
          </a:xfrm>
          <a:prstGeom prst="rect">
            <a:avLst/>
          </a:prstGeom>
          <a:ln>
            <a:solidFill>
              <a:schemeClr val="accent1"/>
            </a:solidFill>
          </a:ln>
        </p:spPr>
      </p:pic>
    </p:spTree>
    <p:extLst>
      <p:ext uri="{BB962C8B-B14F-4D97-AF65-F5344CB8AC3E}">
        <p14:creationId xmlns:p14="http://schemas.microsoft.com/office/powerpoint/2010/main" val="19691815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1-3</a:t>
            </a:r>
            <a:endParaRPr lang="en-US" dirty="0"/>
          </a:p>
        </p:txBody>
      </p:sp>
      <p:sp>
        <p:nvSpPr>
          <p:cNvPr id="6" name="Date Placeholder 5"/>
          <p:cNvSpPr>
            <a:spLocks noGrp="1"/>
          </p:cNvSpPr>
          <p:nvPr>
            <p:ph type="dt" sz="half" idx="2"/>
          </p:nvPr>
        </p:nvSpPr>
        <p:spPr/>
        <p:txBody>
          <a:bodyPr/>
          <a:lstStyle/>
          <a:p>
            <a:fld id="{3AB3E7C0-3126-42A7-A1D0-B7BAA110C6BB}"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28</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440155" cy="5168507"/>
          </a:xfrm>
          <a:prstGeom prst="rect">
            <a:avLst/>
          </a:prstGeom>
          <a:ln>
            <a:solidFill>
              <a:schemeClr val="accent1"/>
            </a:solidFill>
          </a:ln>
        </p:spPr>
      </p:pic>
    </p:spTree>
    <p:extLst>
      <p:ext uri="{BB962C8B-B14F-4D97-AF65-F5344CB8AC3E}">
        <p14:creationId xmlns:p14="http://schemas.microsoft.com/office/powerpoint/2010/main" val="2022307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DBContext &amp; Model Class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Once the EDM is created, we will get a </a:t>
            </a:r>
            <a:r>
              <a:rPr lang="en-US" sz="2000" dirty="0">
                <a:solidFill>
                  <a:srgbClr val="FF0000"/>
                </a:solidFill>
              </a:rPr>
              <a:t>class</a:t>
            </a:r>
            <a:r>
              <a:rPr lang="en-US" sz="2000" dirty="0"/>
              <a:t> generated for </a:t>
            </a:r>
            <a:r>
              <a:rPr lang="en-US" sz="2000" dirty="0">
                <a:solidFill>
                  <a:srgbClr val="0070C0"/>
                </a:solidFill>
              </a:rPr>
              <a:t>each</a:t>
            </a:r>
            <a:r>
              <a:rPr lang="en-US" sz="2000" dirty="0">
                <a:solidFill>
                  <a:srgbClr val="FF0000"/>
                </a:solidFill>
              </a:rPr>
              <a:t> model </a:t>
            </a:r>
            <a:r>
              <a:rPr lang="en-US" sz="2000" dirty="0">
                <a:solidFill>
                  <a:srgbClr val="0070C0"/>
                </a:solidFill>
              </a:rPr>
              <a:t>object</a:t>
            </a:r>
            <a:r>
              <a:rPr lang="en-US" sz="2000" dirty="0"/>
              <a:t> present in our conceptual model. </a:t>
            </a:r>
            <a:endParaRPr lang="en-US" sz="2000" dirty="0" smtClean="0"/>
          </a:p>
          <a:p>
            <a:pPr marL="457200">
              <a:buFont typeface="Wingdings" panose="05000000000000000000" pitchFamily="2" charset="2"/>
              <a:buChar char="§"/>
            </a:pPr>
            <a:r>
              <a:rPr lang="en-US" sz="2000" dirty="0" smtClean="0"/>
              <a:t>We </a:t>
            </a:r>
            <a:r>
              <a:rPr lang="en-US" sz="2000" dirty="0"/>
              <a:t>will also get the </a:t>
            </a:r>
            <a:r>
              <a:rPr lang="en-US" sz="2000" dirty="0">
                <a:solidFill>
                  <a:srgbClr val="FF0000"/>
                </a:solidFill>
              </a:rPr>
              <a:t>DBContext </a:t>
            </a:r>
            <a:r>
              <a:rPr lang="en-US" sz="2000" dirty="0">
                <a:solidFill>
                  <a:srgbClr val="0070C0"/>
                </a:solidFill>
              </a:rPr>
              <a:t>class</a:t>
            </a:r>
            <a:r>
              <a:rPr lang="en-US" sz="2000" dirty="0"/>
              <a:t> </a:t>
            </a:r>
            <a:r>
              <a:rPr lang="en-US" sz="2000" dirty="0" smtClean="0"/>
              <a:t>tat </a:t>
            </a:r>
            <a:r>
              <a:rPr lang="en-US" sz="2000" dirty="0"/>
              <a:t>will let's use these strongly typed </a:t>
            </a:r>
            <a:r>
              <a:rPr lang="en-US" sz="2000" dirty="0" smtClean="0"/>
              <a:t>models </a:t>
            </a:r>
            <a:r>
              <a:rPr lang="en-US" sz="2000" dirty="0" smtClean="0">
                <a:solidFill>
                  <a:srgbClr val="FF0000"/>
                </a:solidFill>
              </a:rPr>
              <a:t>(Figure 1-8)</a:t>
            </a:r>
            <a:r>
              <a:rPr lang="en-US" sz="2000" dirty="0" smtClean="0"/>
              <a:t>.</a:t>
            </a:r>
          </a:p>
          <a:p>
            <a:pPr marL="457200">
              <a:buFont typeface="Wingdings" panose="05000000000000000000" pitchFamily="2" charset="2"/>
              <a:buChar char="§"/>
            </a:pPr>
            <a:r>
              <a:rPr lang="en-US" sz="2000" dirty="0"/>
              <a:t>Now we are ready to write </a:t>
            </a:r>
            <a:r>
              <a:rPr lang="en-US" sz="2000" dirty="0">
                <a:solidFill>
                  <a:srgbClr val="FF0000"/>
                </a:solidFill>
              </a:rPr>
              <a:t>typed queries</a:t>
            </a:r>
            <a:r>
              <a:rPr lang="en-US" sz="2000" dirty="0"/>
              <a:t> against the generated conceptual model, and Entity Framework will execute our queries on the database, and return the results in the form of these strongly typed models. </a:t>
            </a:r>
            <a:endParaRPr lang="en-US" sz="2000" dirty="0" smtClean="0"/>
          </a:p>
          <a:p>
            <a:pPr marL="457200">
              <a:buFont typeface="Wingdings" panose="05000000000000000000" pitchFamily="2" charset="2"/>
              <a:buChar char="§"/>
            </a:pPr>
            <a:r>
              <a:rPr lang="en-US" sz="2000" dirty="0" smtClean="0"/>
              <a:t>Creating </a:t>
            </a:r>
            <a:r>
              <a:rPr lang="en-US" sz="2000" dirty="0"/>
              <a:t>new data or updating the existing data is also very easy, because Entity Framework automatically tracks the changes we make in our models, and lets us save the changes to the </a:t>
            </a:r>
            <a:r>
              <a:rPr lang="en-US" sz="2000" dirty="0" smtClean="0"/>
              <a:t>database.</a:t>
            </a:r>
          </a:p>
          <a:p>
            <a:pPr marL="457200">
              <a:buFont typeface="Wingdings" panose="05000000000000000000" pitchFamily="2" charset="2"/>
              <a:buChar char="§"/>
            </a:pPr>
            <a:r>
              <a:rPr lang="en-US" sz="2000" dirty="0" smtClean="0"/>
              <a:t>This </a:t>
            </a:r>
            <a:r>
              <a:rPr lang="en-US" sz="2000" dirty="0"/>
              <a:t>can simply be done by calling the </a:t>
            </a:r>
            <a:r>
              <a:rPr lang="en-US" sz="2000" dirty="0">
                <a:solidFill>
                  <a:srgbClr val="FF0000"/>
                </a:solidFill>
              </a:rPr>
              <a:t>SaveChanges</a:t>
            </a:r>
            <a:r>
              <a:rPr lang="en-US" sz="2000" dirty="0"/>
              <a:t> </a:t>
            </a:r>
            <a:r>
              <a:rPr lang="en-US" sz="2000" dirty="0">
                <a:solidFill>
                  <a:srgbClr val="0070C0"/>
                </a:solidFill>
              </a:rPr>
              <a:t>method</a:t>
            </a:r>
            <a:r>
              <a:rPr lang="en-US" sz="2000" dirty="0"/>
              <a:t> on the </a:t>
            </a:r>
            <a:r>
              <a:rPr lang="en-US" sz="2000" dirty="0">
                <a:solidFill>
                  <a:srgbClr val="FF0000"/>
                </a:solidFill>
              </a:rPr>
              <a:t>DBContext</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The </a:t>
            </a:r>
            <a:r>
              <a:rPr lang="en-US" sz="2000" dirty="0"/>
              <a:t>read operation can utilize Language-Integrated Query (</a:t>
            </a:r>
            <a:r>
              <a:rPr lang="en-US" sz="2000" dirty="0">
                <a:solidFill>
                  <a:srgbClr val="FF0000"/>
                </a:solidFill>
              </a:rPr>
              <a:t>LINQ</a:t>
            </a:r>
            <a:r>
              <a:rPr lang="en-US" sz="2000" dirty="0"/>
              <a:t>) to query the </a:t>
            </a:r>
            <a:r>
              <a:rPr lang="en-US" sz="2000" dirty="0">
                <a:solidFill>
                  <a:srgbClr val="FF0000"/>
                </a:solidFill>
              </a:rPr>
              <a:t>object data model</a:t>
            </a:r>
            <a:r>
              <a:rPr lang="en-US" sz="2000" dirty="0"/>
              <a:t>, and Entity Framework will take care of converting it to the appropriate SQL query and retrieve the results</a:t>
            </a:r>
            <a:r>
              <a:rPr lang="en-US" sz="2000" dirty="0" smtClean="0"/>
              <a:t>.</a:t>
            </a:r>
          </a:p>
          <a:p>
            <a:pPr marL="457200">
              <a:buFont typeface="Wingdings" panose="05000000000000000000" pitchFamily="2" charset="2"/>
              <a:buChar char="§"/>
            </a:pPr>
            <a:r>
              <a:rPr lang="en-US" sz="2000" dirty="0" smtClean="0"/>
              <a:t>We can have relationships between our domain models and still let them persist the data in a given set of tables.</a:t>
            </a:r>
          </a:p>
          <a:p>
            <a:pPr marL="457200">
              <a:buFont typeface="Wingdings" panose="05000000000000000000" pitchFamily="2" charset="2"/>
              <a:buChar char="§"/>
            </a:pPr>
            <a:r>
              <a:rPr lang="en-US" sz="2000" dirty="0" smtClean="0"/>
              <a:t>In the Database First approach, the Entity Model is able to </a:t>
            </a:r>
            <a:r>
              <a:rPr lang="en-US" sz="2000" dirty="0" smtClean="0">
                <a:solidFill>
                  <a:srgbClr val="FF0000"/>
                </a:solidFill>
              </a:rPr>
              <a:t>incrementally update</a:t>
            </a:r>
            <a:r>
              <a:rPr lang="en-US" sz="2000" dirty="0" smtClean="0">
                <a:solidFill>
                  <a:srgbClr val="0070C0"/>
                </a:solidFill>
              </a:rPr>
              <a:t> the conceptual model</a:t>
            </a:r>
            <a:r>
              <a:rPr lang="en-US" sz="2000" dirty="0" smtClean="0"/>
              <a:t> if the database schema is updated.</a:t>
            </a:r>
          </a:p>
          <a:p>
            <a:pPr marL="685800">
              <a:buFont typeface="Wingdings" panose="05000000000000000000" pitchFamily="2" charset="2"/>
              <a:buChar char="ü"/>
            </a:pPr>
            <a:r>
              <a:rPr lang="en-US" sz="2000" dirty="0" smtClean="0"/>
              <a:t>We just need to right-click on the visual designer and chose </a:t>
            </a:r>
            <a:r>
              <a:rPr lang="en-US" sz="2000" dirty="0" smtClean="0">
                <a:solidFill>
                  <a:srgbClr val="0070C0"/>
                </a:solidFill>
              </a:rPr>
              <a:t>Update Model from Database</a:t>
            </a:r>
            <a:r>
              <a:rPr lang="en-US" sz="2000" dirty="0" smtClean="0"/>
              <a:t>.</a:t>
            </a:r>
            <a:endParaRPr lang="en-US" sz="2000" dirty="0" smtClean="0"/>
          </a:p>
        </p:txBody>
      </p:sp>
      <p:sp>
        <p:nvSpPr>
          <p:cNvPr id="5" name="Date Placeholder 4"/>
          <p:cNvSpPr>
            <a:spLocks noGrp="1"/>
          </p:cNvSpPr>
          <p:nvPr>
            <p:ph type="dt" sz="half" idx="2"/>
          </p:nvPr>
        </p:nvSpPr>
        <p:spPr/>
        <p:txBody>
          <a:bodyPr/>
          <a:lstStyle/>
          <a:p>
            <a:fld id="{A29231C1-2B2E-4E69-8042-5BFA68946728}"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29</a:t>
            </a:fld>
            <a:endParaRPr lang="en-US"/>
          </a:p>
        </p:txBody>
      </p:sp>
    </p:spTree>
    <p:extLst>
      <p:ext uri="{BB962C8B-B14F-4D97-AF65-F5344CB8AC3E}">
        <p14:creationId xmlns:p14="http://schemas.microsoft.com/office/powerpoint/2010/main" val="267917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Introduction to Entity Framework</a:t>
            </a:r>
          </a:p>
        </p:txBody>
      </p:sp>
      <p:sp>
        <p:nvSpPr>
          <p:cNvPr id="6" name="Date Placeholder 5"/>
          <p:cNvSpPr>
            <a:spLocks noGrp="1"/>
          </p:cNvSpPr>
          <p:nvPr>
            <p:ph type="dt" sz="half" idx="2"/>
          </p:nvPr>
        </p:nvSpPr>
        <p:spPr/>
        <p:txBody>
          <a:bodyPr/>
          <a:lstStyle/>
          <a:p>
            <a:fld id="{9AB4657C-FCA1-45CE-A29F-E8FBEEFEDE63}"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3</a:t>
            </a:fld>
            <a:endParaRPr lang="en-US" dirty="0"/>
          </a:p>
        </p:txBody>
      </p:sp>
      <p:sp>
        <p:nvSpPr>
          <p:cNvPr id="9" name="Text Placeholder 8"/>
          <p:cNvSpPr>
            <a:spLocks noGrp="1"/>
          </p:cNvSpPr>
          <p:nvPr>
            <p:ph type="body" sz="quarter" idx="16"/>
          </p:nvPr>
        </p:nvSpPr>
        <p:spPr/>
        <p:txBody>
          <a:bodyPr/>
          <a:lstStyle/>
          <a:p>
            <a:r>
              <a:rPr lang="en-US" dirty="0" smtClean="0"/>
              <a:t>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1375" y="3697871"/>
            <a:ext cx="4667250" cy="2809875"/>
          </a:xfrm>
          <a:prstGeom prst="rect">
            <a:avLst/>
          </a:prstGeom>
          <a:ln>
            <a:solidFill>
              <a:schemeClr val="accent1"/>
            </a:solidFill>
          </a:ln>
        </p:spPr>
      </p:pic>
    </p:spTree>
    <p:extLst>
      <p:ext uri="{BB962C8B-B14F-4D97-AF65-F5344CB8AC3E}">
        <p14:creationId xmlns:p14="http://schemas.microsoft.com/office/powerpoint/2010/main" val="1633670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1-8</a:t>
            </a:r>
            <a:endParaRPr lang="en-US" dirty="0"/>
          </a:p>
        </p:txBody>
      </p:sp>
      <p:sp>
        <p:nvSpPr>
          <p:cNvPr id="6" name="Date Placeholder 5"/>
          <p:cNvSpPr>
            <a:spLocks noGrp="1"/>
          </p:cNvSpPr>
          <p:nvPr>
            <p:ph type="dt" sz="half" idx="2"/>
          </p:nvPr>
        </p:nvSpPr>
        <p:spPr/>
        <p:txBody>
          <a:bodyPr/>
          <a:lstStyle/>
          <a:p>
            <a:fld id="{008B32E6-97E7-4962-9157-A2B228D55FD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30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2"/>
            <a:ext cx="11642954" cy="4414591"/>
          </a:xfrm>
          <a:prstGeom prst="rect">
            <a:avLst/>
          </a:prstGeom>
          <a:ln>
            <a:solidFill>
              <a:schemeClr val="accent1"/>
            </a:solidFill>
          </a:ln>
        </p:spPr>
      </p:pic>
    </p:spTree>
    <p:extLst>
      <p:ext uri="{BB962C8B-B14F-4D97-AF65-F5344CB8AC3E}">
        <p14:creationId xmlns:p14="http://schemas.microsoft.com/office/powerpoint/2010/main" val="1118800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a:t>
            </a:r>
            <a:r>
              <a:rPr lang="en-US" dirty="0" smtClean="0">
                <a:solidFill>
                  <a:schemeClr val="bg1"/>
                </a:solidFill>
              </a:rPr>
              <a:t>Model </a:t>
            </a:r>
            <a:r>
              <a:rPr lang="en-US" dirty="0">
                <a:solidFill>
                  <a:schemeClr val="bg1"/>
                </a:solidFill>
              </a:rPr>
              <a:t>First </a:t>
            </a:r>
            <a:r>
              <a:rPr lang="en-US" dirty="0" smtClean="0">
                <a:solidFill>
                  <a:schemeClr val="bg1"/>
                </a:solidFill>
              </a:rPr>
              <a:t>approach</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Model First approach is useful when </a:t>
            </a:r>
            <a:r>
              <a:rPr lang="en-US" sz="2000" dirty="0">
                <a:solidFill>
                  <a:srgbClr val="0070C0"/>
                </a:solidFill>
              </a:rPr>
              <a:t>we don't have a </a:t>
            </a:r>
            <a:r>
              <a:rPr lang="en-US" sz="2000" dirty="0">
                <a:solidFill>
                  <a:srgbClr val="FF0000"/>
                </a:solidFill>
              </a:rPr>
              <a:t>database</a:t>
            </a:r>
            <a:r>
              <a:rPr lang="en-US" sz="2000" dirty="0"/>
              <a:t> to start </a:t>
            </a:r>
            <a:r>
              <a:rPr lang="en-US" sz="2000" dirty="0" smtClean="0"/>
              <a:t>with.</a:t>
            </a:r>
          </a:p>
          <a:p>
            <a:pPr marL="457200">
              <a:buFont typeface="Wingdings" panose="05000000000000000000" pitchFamily="2" charset="2"/>
              <a:buChar char="§"/>
            </a:pPr>
            <a:r>
              <a:rPr lang="en-US" sz="2000" dirty="0" smtClean="0"/>
              <a:t>Using </a:t>
            </a:r>
            <a:r>
              <a:rPr lang="en-US" sz="2000" dirty="0"/>
              <a:t>this approach, we can create our models directly in the </a:t>
            </a:r>
            <a:r>
              <a:rPr lang="en-US" sz="2000" dirty="0">
                <a:solidFill>
                  <a:srgbClr val="FF0000"/>
                </a:solidFill>
              </a:rPr>
              <a:t>Visual Entity Designer</a:t>
            </a:r>
            <a:r>
              <a:rPr lang="en-US" sz="2000" dirty="0"/>
              <a:t>, and then create the database schema based on our </a:t>
            </a:r>
            <a:r>
              <a:rPr lang="en-US" sz="2000" dirty="0" smtClean="0"/>
              <a:t>model.</a:t>
            </a:r>
          </a:p>
          <a:p>
            <a:pPr marL="457200">
              <a:buFont typeface="Wingdings" panose="05000000000000000000" pitchFamily="2" charset="2"/>
              <a:buChar char="§"/>
            </a:pPr>
            <a:r>
              <a:rPr lang="en-US" sz="2000" dirty="0" smtClean="0"/>
              <a:t>In </a:t>
            </a:r>
            <a:r>
              <a:rPr lang="en-US" sz="2000" dirty="0"/>
              <a:t>this approach too, we can create entities and their properties, define relationships and constraints between the entities, and create inheritance </a:t>
            </a:r>
            <a:r>
              <a:rPr lang="en-US" sz="2000" dirty="0" smtClean="0"/>
              <a:t>relationships.</a:t>
            </a:r>
          </a:p>
          <a:p>
            <a:pPr marL="457200">
              <a:buFont typeface="Wingdings" panose="05000000000000000000" pitchFamily="2" charset="2"/>
              <a:buChar char="§"/>
            </a:pPr>
            <a:r>
              <a:rPr lang="en-US" sz="2000" dirty="0" smtClean="0"/>
              <a:t>In </a:t>
            </a:r>
            <a:r>
              <a:rPr lang="en-US" sz="2000" dirty="0"/>
              <a:t>this approach, we will first create the </a:t>
            </a:r>
            <a:r>
              <a:rPr lang="en-US" sz="2000" dirty="0">
                <a:solidFill>
                  <a:srgbClr val="FF0000"/>
                </a:solidFill>
              </a:rPr>
              <a:t>conceptual model</a:t>
            </a:r>
            <a:r>
              <a:rPr lang="en-US" sz="2000" dirty="0"/>
              <a:t>, and based on this the </a:t>
            </a:r>
            <a:r>
              <a:rPr lang="en-US" sz="2000" dirty="0">
                <a:solidFill>
                  <a:srgbClr val="FF0000"/>
                </a:solidFill>
              </a:rPr>
              <a:t>database</a:t>
            </a:r>
            <a:r>
              <a:rPr lang="en-US" sz="2000" dirty="0"/>
              <a:t> and the </a:t>
            </a:r>
            <a:r>
              <a:rPr lang="en-US" sz="2000" dirty="0">
                <a:solidFill>
                  <a:srgbClr val="FF0000"/>
                </a:solidFill>
              </a:rPr>
              <a:t>strongly typed objects</a:t>
            </a:r>
            <a:r>
              <a:rPr lang="en-US" sz="2000" dirty="0"/>
              <a:t> will be </a:t>
            </a:r>
            <a:r>
              <a:rPr lang="en-US" sz="2000" dirty="0" smtClean="0">
                <a:solidFill>
                  <a:srgbClr val="FF0000"/>
                </a:solidFill>
              </a:rPr>
              <a:t>created</a:t>
            </a:r>
            <a:r>
              <a:rPr lang="en-US" sz="2000" dirty="0" smtClean="0"/>
              <a:t>.</a:t>
            </a:r>
          </a:p>
          <a:p>
            <a:pPr marL="457200">
              <a:buFont typeface="Wingdings" panose="05000000000000000000" pitchFamily="2" charset="2"/>
              <a:buChar char="§"/>
            </a:pPr>
            <a:r>
              <a:rPr lang="en-US" sz="2000" dirty="0" smtClean="0"/>
              <a:t>To </a:t>
            </a:r>
            <a:r>
              <a:rPr lang="en-US" sz="2000" dirty="0"/>
              <a:t>start with the Model First approach, we first need to add an ADO.NET </a:t>
            </a:r>
            <a:r>
              <a:rPr lang="en-US" sz="2000" dirty="0" smtClean="0"/>
              <a:t>EDM </a:t>
            </a:r>
            <a:r>
              <a:rPr lang="en-US" sz="2000" dirty="0" smtClean="0">
                <a:solidFill>
                  <a:srgbClr val="FF0000"/>
                </a:solidFill>
              </a:rPr>
              <a:t>(Figure 1-9)</a:t>
            </a:r>
            <a:r>
              <a:rPr lang="en-US" sz="2000" dirty="0" smtClean="0"/>
              <a:t>.</a:t>
            </a:r>
          </a:p>
          <a:p>
            <a:pPr marL="687388" indent="-225425">
              <a:buFont typeface="Wingdings" panose="05000000000000000000" pitchFamily="2" charset="2"/>
              <a:buChar char="ü"/>
            </a:pPr>
            <a:r>
              <a:rPr lang="en-US" sz="2000" dirty="0"/>
              <a:t>Since we are planning to start with an empty model, we have to select an </a:t>
            </a:r>
            <a:r>
              <a:rPr lang="en-US" sz="2000" dirty="0">
                <a:solidFill>
                  <a:srgbClr val="FF0000"/>
                </a:solidFill>
              </a:rPr>
              <a:t>empty model</a:t>
            </a:r>
            <a:r>
              <a:rPr lang="en-US" sz="2000" dirty="0"/>
              <a:t> in the </a:t>
            </a:r>
            <a:r>
              <a:rPr lang="en-US" sz="2000" dirty="0" smtClean="0"/>
              <a:t>wizard.</a:t>
            </a:r>
          </a:p>
          <a:p>
            <a:pPr marL="687388" indent="-225425">
              <a:buFont typeface="Wingdings" panose="05000000000000000000" pitchFamily="2" charset="2"/>
              <a:buChar char="ü"/>
            </a:pPr>
            <a:r>
              <a:rPr lang="en-US" sz="2000" dirty="0" smtClean="0"/>
              <a:t>The </a:t>
            </a:r>
            <a:r>
              <a:rPr lang="en-US" sz="2000" dirty="0" smtClean="0">
                <a:solidFill>
                  <a:srgbClr val="FF0000"/>
                </a:solidFill>
              </a:rPr>
              <a:t>Figure 1-10</a:t>
            </a:r>
            <a:r>
              <a:rPr lang="en-US" sz="2000" dirty="0" smtClean="0"/>
              <a:t> shows </a:t>
            </a:r>
            <a:r>
              <a:rPr lang="en-US" sz="2000" dirty="0"/>
              <a:t>the wizard step that asks you to select the </a:t>
            </a:r>
            <a:r>
              <a:rPr lang="en-US" sz="2000" dirty="0" smtClean="0"/>
              <a:t>option.</a:t>
            </a:r>
          </a:p>
          <a:p>
            <a:pPr marL="687388" indent="-225425">
              <a:buFont typeface="Wingdings" panose="05000000000000000000" pitchFamily="2" charset="2"/>
              <a:buChar char="ü"/>
            </a:pPr>
            <a:r>
              <a:rPr lang="en-US" sz="2000" dirty="0" smtClean="0"/>
              <a:t>We </a:t>
            </a:r>
            <a:r>
              <a:rPr lang="en-US" sz="2000" dirty="0"/>
              <a:t>have to select Empty model in this </a:t>
            </a:r>
            <a:r>
              <a:rPr lang="en-US" sz="2000" dirty="0" smtClean="0"/>
              <a:t>step.</a:t>
            </a:r>
            <a:endParaRPr lang="en-US" sz="2000" dirty="0"/>
          </a:p>
          <a:p>
            <a:pPr marL="457200">
              <a:buFont typeface="Wingdings" panose="05000000000000000000" pitchFamily="2" charset="2"/>
              <a:buChar char="§"/>
            </a:pPr>
            <a:r>
              <a:rPr lang="en-US" sz="2000" dirty="0"/>
              <a:t>Once we choose the empty model, Entity Framework will show us the Visual Entity </a:t>
            </a:r>
            <a:r>
              <a:rPr lang="en-US" sz="2000" dirty="0" smtClean="0"/>
              <a:t>Designer</a:t>
            </a:r>
            <a:r>
              <a:rPr lang="en-US" sz="2000" dirty="0" smtClean="0"/>
              <a:t>.</a:t>
            </a:r>
          </a:p>
          <a:p>
            <a:pPr marL="457200">
              <a:buFont typeface="Wingdings" panose="05000000000000000000" pitchFamily="2" charset="2"/>
              <a:buChar char="§"/>
            </a:pPr>
            <a:r>
              <a:rPr lang="en-US" sz="2000" dirty="0" smtClean="0"/>
              <a:t>Now we can add the entities and relations to the designer area from the toolbar.</a:t>
            </a:r>
            <a:endParaRPr lang="en-US" sz="2000" dirty="0" smtClean="0"/>
          </a:p>
        </p:txBody>
      </p:sp>
      <p:sp>
        <p:nvSpPr>
          <p:cNvPr id="5" name="Date Placeholder 4"/>
          <p:cNvSpPr>
            <a:spLocks noGrp="1"/>
          </p:cNvSpPr>
          <p:nvPr>
            <p:ph type="dt" sz="half" idx="2"/>
          </p:nvPr>
        </p:nvSpPr>
        <p:spPr/>
        <p:txBody>
          <a:bodyPr/>
          <a:lstStyle/>
          <a:p>
            <a:fld id="{22186A08-9F69-449D-9975-082F3C68EF70}"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31</a:t>
            </a:fld>
            <a:endParaRPr lang="en-US"/>
          </a:p>
        </p:txBody>
      </p:sp>
    </p:spTree>
    <p:extLst>
      <p:ext uri="{BB962C8B-B14F-4D97-AF65-F5344CB8AC3E}">
        <p14:creationId xmlns:p14="http://schemas.microsoft.com/office/powerpoint/2010/main" val="429382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Figure 1-9 || 1-10</a:t>
            </a:r>
          </a:p>
        </p:txBody>
      </p:sp>
      <p:sp>
        <p:nvSpPr>
          <p:cNvPr id="7" name="Date Placeholder 6"/>
          <p:cNvSpPr>
            <a:spLocks noGrp="1"/>
          </p:cNvSpPr>
          <p:nvPr>
            <p:ph type="dt" sz="half" idx="2"/>
          </p:nvPr>
        </p:nvSpPr>
        <p:spPr/>
        <p:txBody>
          <a:bodyPr/>
          <a:lstStyle/>
          <a:p>
            <a:fld id="{9A21DB3C-B404-4110-8675-F8ED9FFD495C}"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32</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900238" cy="4867275"/>
          </a:xfrm>
          <a:prstGeom prst="rect">
            <a:avLst/>
          </a:prstGeom>
          <a:ln>
            <a:solidFill>
              <a:schemeClr val="accent1"/>
            </a:solidFill>
          </a:ln>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7524" y="1268362"/>
            <a:ext cx="5024003" cy="4867275"/>
          </a:xfrm>
          <a:prstGeom prst="rect">
            <a:avLst/>
          </a:prstGeom>
          <a:ln>
            <a:solidFill>
              <a:schemeClr val="accent1"/>
            </a:solidFill>
          </a:ln>
        </p:spPr>
      </p:pic>
    </p:spTree>
    <p:extLst>
      <p:ext uri="{BB962C8B-B14F-4D97-AF65-F5344CB8AC3E}">
        <p14:creationId xmlns:p14="http://schemas.microsoft.com/office/powerpoint/2010/main" val="176861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Entity Designer</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Entity Designer and the toolbar </a:t>
            </a:r>
            <a:r>
              <a:rPr lang="en-US" sz="2000" dirty="0" smtClean="0"/>
              <a:t>is as shown in </a:t>
            </a:r>
            <a:r>
              <a:rPr lang="en-US" sz="2000" dirty="0" smtClean="0">
                <a:solidFill>
                  <a:srgbClr val="FF0000"/>
                </a:solidFill>
              </a:rPr>
              <a:t>Figure 1-10A</a:t>
            </a:r>
            <a:r>
              <a:rPr lang="en-US" sz="2000" dirty="0" smtClean="0"/>
              <a:t>.</a:t>
            </a:r>
            <a:endParaRPr lang="en-US" sz="2000" dirty="0"/>
          </a:p>
          <a:p>
            <a:pPr marL="461963">
              <a:buFont typeface="Wingdings" panose="05000000000000000000" pitchFamily="2" charset="2"/>
              <a:buChar char="§"/>
            </a:pPr>
            <a:r>
              <a:rPr lang="en-US" sz="2000" dirty="0"/>
              <a:t>Let's try to add a new entity to our </a:t>
            </a:r>
            <a:r>
              <a:rPr lang="en-US" sz="2000" dirty="0">
                <a:solidFill>
                  <a:srgbClr val="FF0000"/>
                </a:solidFill>
              </a:rPr>
              <a:t>ToDo </a:t>
            </a:r>
            <a:r>
              <a:rPr lang="en-US" sz="2000" dirty="0">
                <a:solidFill>
                  <a:srgbClr val="0070C0"/>
                </a:solidFill>
              </a:rPr>
              <a:t>application</a:t>
            </a:r>
            <a:r>
              <a:rPr lang="en-US" sz="2000" dirty="0"/>
              <a:t> and add properties to that </a:t>
            </a:r>
            <a:r>
              <a:rPr lang="en-US" sz="2000" dirty="0" smtClean="0"/>
              <a:t>model.</a:t>
            </a:r>
          </a:p>
          <a:p>
            <a:pPr marL="461963">
              <a:buFont typeface="Wingdings" panose="05000000000000000000" pitchFamily="2" charset="2"/>
              <a:buChar char="§"/>
            </a:pPr>
            <a:r>
              <a:rPr lang="en-US" sz="2000" dirty="0" smtClean="0"/>
              <a:t>Let's </a:t>
            </a:r>
            <a:r>
              <a:rPr lang="en-US" sz="2000" dirty="0"/>
              <a:t>add a few properties to our ToDo </a:t>
            </a:r>
            <a:r>
              <a:rPr lang="en-US" sz="2000" dirty="0" smtClean="0"/>
              <a:t>model - </a:t>
            </a:r>
            <a:r>
              <a:rPr lang="en-US" sz="2000" dirty="0">
                <a:solidFill>
                  <a:srgbClr val="FF0000"/>
                </a:solidFill>
              </a:rPr>
              <a:t>Figure </a:t>
            </a:r>
            <a:r>
              <a:rPr lang="en-US" sz="2000" dirty="0" smtClean="0">
                <a:solidFill>
                  <a:srgbClr val="FF0000"/>
                </a:solidFill>
              </a:rPr>
              <a:t>1-10B</a:t>
            </a:r>
            <a:r>
              <a:rPr lang="en-US" sz="2000" dirty="0" smtClean="0"/>
              <a:t>.</a:t>
            </a:r>
            <a:endParaRPr lang="en-US" sz="2000" dirty="0"/>
          </a:p>
          <a:p>
            <a:pPr marL="461963">
              <a:buFont typeface="Wingdings" panose="05000000000000000000" pitchFamily="2" charset="2"/>
              <a:buChar char="§"/>
            </a:pPr>
            <a:r>
              <a:rPr lang="en-US" sz="2000" dirty="0"/>
              <a:t>Let's add the scalar properties needed for our ToDo model. Let's make the ID field a primary key field, a string property for ToDoItem, and a Boolean property for </a:t>
            </a:r>
            <a:r>
              <a:rPr lang="en-US" sz="2000" dirty="0" smtClean="0"/>
              <a:t>IsDone </a:t>
            </a:r>
            <a:r>
              <a:rPr lang="en-US" sz="2000" dirty="0"/>
              <a:t>- </a:t>
            </a:r>
            <a:r>
              <a:rPr lang="en-US" sz="2000" dirty="0">
                <a:solidFill>
                  <a:srgbClr val="FF0000"/>
                </a:solidFill>
              </a:rPr>
              <a:t>Figure </a:t>
            </a:r>
            <a:r>
              <a:rPr lang="en-US" sz="2000" dirty="0" smtClean="0">
                <a:solidFill>
                  <a:srgbClr val="FF0000"/>
                </a:solidFill>
              </a:rPr>
              <a:t>1-10C</a:t>
            </a:r>
            <a:r>
              <a:rPr lang="en-US" sz="2000" dirty="0" smtClean="0"/>
              <a:t>.</a:t>
            </a:r>
            <a:endParaRPr lang="en-US" sz="2000" dirty="0"/>
          </a:p>
          <a:p>
            <a:pPr marL="461963">
              <a:buFont typeface="Wingdings" panose="05000000000000000000" pitchFamily="2" charset="2"/>
              <a:buChar char="§"/>
            </a:pPr>
            <a:r>
              <a:rPr lang="en-US" sz="2000" dirty="0"/>
              <a:t>The created entity will look something like </a:t>
            </a:r>
            <a:r>
              <a:rPr lang="en-US" sz="2000" dirty="0" smtClean="0"/>
              <a:t>this </a:t>
            </a:r>
            <a:r>
              <a:rPr lang="en-US" sz="2000" dirty="0"/>
              <a:t>- </a:t>
            </a:r>
            <a:r>
              <a:rPr lang="en-US" sz="2000" dirty="0">
                <a:solidFill>
                  <a:srgbClr val="FF0000"/>
                </a:solidFill>
              </a:rPr>
              <a:t>Figure </a:t>
            </a:r>
            <a:r>
              <a:rPr lang="en-US" sz="2000" dirty="0" smtClean="0">
                <a:solidFill>
                  <a:srgbClr val="FF0000"/>
                </a:solidFill>
              </a:rPr>
              <a:t>1-10D</a:t>
            </a:r>
            <a:r>
              <a:rPr lang="en-US" sz="2000" dirty="0" smtClean="0"/>
              <a:t>.</a:t>
            </a:r>
            <a:endParaRPr lang="en-US" sz="2000" dirty="0"/>
          </a:p>
          <a:p>
            <a:pPr marL="461963">
              <a:buFont typeface="Wingdings" panose="05000000000000000000" pitchFamily="2" charset="2"/>
              <a:buChar char="§"/>
            </a:pPr>
            <a:r>
              <a:rPr lang="en-US" sz="2000" dirty="0"/>
              <a:t>Once we have the conceptual model created for our application, we have to create the database from this conceptual </a:t>
            </a:r>
            <a:r>
              <a:rPr lang="en-US" sz="2000" dirty="0" smtClean="0"/>
              <a:t>model.</a:t>
            </a:r>
          </a:p>
          <a:p>
            <a:pPr marL="461963" indent="0">
              <a:buNone/>
            </a:pPr>
            <a:r>
              <a:rPr lang="en-US" sz="2000" dirty="0" smtClean="0"/>
              <a:t>This </a:t>
            </a:r>
            <a:r>
              <a:rPr lang="en-US" sz="2000" dirty="0"/>
              <a:t>can be done by right-clicking on the entity and choosing </a:t>
            </a:r>
            <a:r>
              <a:rPr lang="en-US" sz="2000" dirty="0">
                <a:solidFill>
                  <a:srgbClr val="FF0000"/>
                </a:solidFill>
              </a:rPr>
              <a:t>Generate Database from </a:t>
            </a:r>
            <a:r>
              <a:rPr lang="en-US" sz="2000" dirty="0" smtClean="0">
                <a:solidFill>
                  <a:srgbClr val="FF0000"/>
                </a:solidFill>
              </a:rPr>
              <a:t>Model</a:t>
            </a:r>
            <a:r>
              <a:rPr lang="en-US" sz="2000" dirty="0" smtClean="0"/>
              <a:t>.</a:t>
            </a:r>
            <a:endParaRPr lang="en-US" sz="2000" dirty="0"/>
          </a:p>
          <a:p>
            <a:pPr marL="461963">
              <a:buFont typeface="Wingdings" panose="05000000000000000000" pitchFamily="2" charset="2"/>
              <a:buChar char="§"/>
            </a:pPr>
            <a:r>
              <a:rPr lang="en-US" sz="2000" dirty="0"/>
              <a:t>This will prompt you to select the database connection. This wizard will not create the actual database, but it will generate the DDL for us, and we will have to use that DDL to create the database </a:t>
            </a:r>
            <a:r>
              <a:rPr lang="en-US" sz="2000" dirty="0" smtClean="0"/>
              <a:t>ourselves.</a:t>
            </a:r>
            <a:endParaRPr lang="en-US" sz="2000" dirty="0"/>
          </a:p>
          <a:p>
            <a:pPr marL="461963">
              <a:buFont typeface="Wingdings" panose="05000000000000000000" pitchFamily="2" charset="2"/>
              <a:buChar char="§"/>
            </a:pPr>
            <a:r>
              <a:rPr lang="en-US" sz="2000" dirty="0"/>
              <a:t>After we select the database connection, the wizard will give us the SQL to create the database on the specified </a:t>
            </a:r>
            <a:r>
              <a:rPr lang="en-US" sz="2000" dirty="0" smtClean="0"/>
              <a:t>connection</a:t>
            </a:r>
            <a:r>
              <a:rPr lang="en-US" sz="2000" dirty="0" smtClean="0"/>
              <a:t>.</a:t>
            </a:r>
          </a:p>
        </p:txBody>
      </p:sp>
      <p:sp>
        <p:nvSpPr>
          <p:cNvPr id="4" name="Date Placeholder 3"/>
          <p:cNvSpPr>
            <a:spLocks noGrp="1"/>
          </p:cNvSpPr>
          <p:nvPr>
            <p:ph type="dt" sz="half" idx="2"/>
          </p:nvPr>
        </p:nvSpPr>
        <p:spPr/>
        <p:txBody>
          <a:bodyPr/>
          <a:lstStyle/>
          <a:p>
            <a:fld id="{363CA40D-62F5-4F99-A52A-62817DDC4169}"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33</a:t>
            </a:fld>
            <a:endParaRPr lang="en-US"/>
          </a:p>
        </p:txBody>
      </p:sp>
    </p:spTree>
    <p:extLst>
      <p:ext uri="{BB962C8B-B14F-4D97-AF65-F5344CB8AC3E}">
        <p14:creationId xmlns:p14="http://schemas.microsoft.com/office/powerpoint/2010/main" val="283273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Designer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We can now copy this SQL and create the </a:t>
            </a:r>
            <a:r>
              <a:rPr lang="en-US" dirty="0" smtClean="0"/>
              <a:t>database.</a:t>
            </a:r>
          </a:p>
          <a:p>
            <a:pPr lvl="1"/>
            <a:r>
              <a:rPr lang="en-US" dirty="0" smtClean="0"/>
              <a:t>The </a:t>
            </a:r>
            <a:r>
              <a:rPr lang="en-US" dirty="0"/>
              <a:t>Entity Framework has already created </a:t>
            </a:r>
            <a:r>
              <a:rPr lang="en-US" dirty="0">
                <a:solidFill>
                  <a:srgbClr val="FF0000"/>
                </a:solidFill>
              </a:rPr>
              <a:t>connectionString</a:t>
            </a:r>
            <a:r>
              <a:rPr lang="en-US" dirty="0"/>
              <a:t> to use this </a:t>
            </a:r>
            <a:r>
              <a:rPr lang="en-US" dirty="0">
                <a:solidFill>
                  <a:srgbClr val="FF0000"/>
                </a:solidFill>
              </a:rPr>
              <a:t>connection</a:t>
            </a:r>
            <a:r>
              <a:rPr lang="en-US" dirty="0"/>
              <a:t>, and wired up the DBContext class to perform the operations on this </a:t>
            </a:r>
            <a:r>
              <a:rPr lang="en-US" dirty="0" smtClean="0"/>
              <a:t>database.</a:t>
            </a:r>
          </a:p>
          <a:p>
            <a:pPr lvl="1"/>
            <a:r>
              <a:rPr lang="en-US" dirty="0" smtClean="0"/>
              <a:t>Let's </a:t>
            </a:r>
            <a:r>
              <a:rPr lang="en-US" dirty="0"/>
              <a:t>take a look at the generated DbContext </a:t>
            </a:r>
            <a:r>
              <a:rPr lang="en-US" dirty="0" smtClean="0"/>
              <a:t>class: </a:t>
            </a:r>
            <a:r>
              <a:rPr lang="en-US" dirty="0" smtClean="0">
                <a:solidFill>
                  <a:srgbClr val="FF0000"/>
                </a:solidFill>
              </a:rPr>
              <a:t>Figure </a:t>
            </a:r>
            <a:r>
              <a:rPr lang="en-US" dirty="0">
                <a:solidFill>
                  <a:srgbClr val="FF0000"/>
                </a:solidFill>
              </a:rPr>
              <a:t>1-10E</a:t>
            </a:r>
            <a:endParaRPr lang="en-US" dirty="0"/>
          </a:p>
          <a:p>
            <a:pPr lvl="1"/>
            <a:r>
              <a:rPr lang="en-US" dirty="0"/>
              <a:t>The strongly typed objects will also be generated from the conceptual model. Let's take a look at our generated ToDo </a:t>
            </a:r>
            <a:r>
              <a:rPr lang="en-US" dirty="0" smtClean="0"/>
              <a:t>class </a:t>
            </a:r>
            <a:r>
              <a:rPr lang="en-US" dirty="0" smtClean="0">
                <a:solidFill>
                  <a:srgbClr val="FF0000"/>
                </a:solidFill>
              </a:rPr>
              <a:t>Figure 1-10F</a:t>
            </a:r>
            <a:r>
              <a:rPr lang="en-US" dirty="0" smtClean="0"/>
              <a:t>.</a:t>
            </a:r>
            <a:endParaRPr lang="en-US" dirty="0"/>
          </a:p>
          <a:p>
            <a:pPr lvl="1"/>
            <a:r>
              <a:rPr lang="en-US" dirty="0"/>
              <a:t>If we are using the Model First approach, one important thing to consider is that the incremental changes in our model will not perform the incremental updates to the </a:t>
            </a:r>
            <a:r>
              <a:rPr lang="en-US" dirty="0" smtClean="0"/>
              <a:t>database.</a:t>
            </a:r>
          </a:p>
          <a:p>
            <a:pPr lvl="1"/>
            <a:r>
              <a:rPr lang="en-US" dirty="0" smtClean="0"/>
              <a:t>Rather</a:t>
            </a:r>
            <a:r>
              <a:rPr lang="en-US" dirty="0"/>
              <a:t>, it will give us the SQL to create the updated database from the ground up</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34</a:t>
            </a:fld>
            <a:endParaRPr lang="en-US" dirty="0"/>
          </a:p>
        </p:txBody>
      </p:sp>
    </p:spTree>
    <p:extLst>
      <p:ext uri="{BB962C8B-B14F-4D97-AF65-F5344CB8AC3E}">
        <p14:creationId xmlns:p14="http://schemas.microsoft.com/office/powerpoint/2010/main" val="2467232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If we want to perform incremental updates to the database, we can use the </a:t>
            </a:r>
            <a:r>
              <a:rPr lang="en-US" dirty="0">
                <a:solidFill>
                  <a:srgbClr val="FF0000"/>
                </a:solidFill>
              </a:rPr>
              <a:t>Database Generation Power Pack</a:t>
            </a:r>
            <a:r>
              <a:rPr lang="en-US" dirty="0"/>
              <a:t> from Microsoft (https://visualstudiogallery.msdn.microsoft.com/ df3541c3-d833-4b65-b942-989e7ec74c87/). </a:t>
            </a:r>
            <a:endParaRPr lang="en-US" dirty="0" smtClean="0"/>
          </a:p>
          <a:p>
            <a:pPr lvl="1"/>
            <a:r>
              <a:rPr lang="en-US" dirty="0" smtClean="0"/>
              <a:t>Using </a:t>
            </a:r>
            <a:r>
              <a:rPr lang="en-US" dirty="0"/>
              <a:t>this, we can perform incremental updates to the database</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35</a:t>
            </a:fld>
            <a:endParaRPr lang="en-US" dirty="0"/>
          </a:p>
        </p:txBody>
      </p:sp>
    </p:spTree>
    <p:extLst>
      <p:ext uri="{BB962C8B-B14F-4D97-AF65-F5344CB8AC3E}">
        <p14:creationId xmlns:p14="http://schemas.microsoft.com/office/powerpoint/2010/main" val="352075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1-10A || 1-10B</a:t>
            </a:r>
            <a:endParaRPr lang="en-US" dirty="0"/>
          </a:p>
        </p:txBody>
      </p:sp>
      <p:sp>
        <p:nvSpPr>
          <p:cNvPr id="7" name="Date Placeholder 6"/>
          <p:cNvSpPr>
            <a:spLocks noGrp="1"/>
          </p:cNvSpPr>
          <p:nvPr>
            <p:ph type="dt" sz="half" idx="2"/>
          </p:nvPr>
        </p:nvSpPr>
        <p:spPr/>
        <p:txBody>
          <a:bodyPr/>
          <a:lstStyle/>
          <a:p>
            <a:fld id="{DEC25886-6C88-42FB-84C1-70F7F0FB1AAD}"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36</a:t>
            </a:fld>
            <a:endParaRPr lang="en-US"/>
          </a:p>
        </p:txBody>
      </p:sp>
      <p:pic>
        <p:nvPicPr>
          <p:cNvPr id="3" name="Picture 2"/>
          <p:cNvPicPr>
            <a:picLocks noChangeAspect="1"/>
          </p:cNvPicPr>
          <p:nvPr/>
        </p:nvPicPr>
        <p:blipFill>
          <a:blip r:embed="rId2"/>
          <a:stretch>
            <a:fillRect/>
          </a:stretch>
        </p:blipFill>
        <p:spPr>
          <a:xfrm>
            <a:off x="152400" y="1275127"/>
            <a:ext cx="5570205" cy="2709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19800" y="1275127"/>
            <a:ext cx="5791250" cy="3731165"/>
          </a:xfrm>
          <a:prstGeom prst="rect">
            <a:avLst/>
          </a:prstGeom>
          <a:ln>
            <a:solidFill>
              <a:schemeClr val="accent1"/>
            </a:solidFill>
          </a:ln>
        </p:spPr>
      </p:pic>
    </p:spTree>
    <p:extLst>
      <p:ext uri="{BB962C8B-B14F-4D97-AF65-F5344CB8AC3E}">
        <p14:creationId xmlns:p14="http://schemas.microsoft.com/office/powerpoint/2010/main" val="2096546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1-10C || 1-10D</a:t>
            </a:r>
            <a:endParaRPr lang="en-US" dirty="0"/>
          </a:p>
        </p:txBody>
      </p:sp>
      <p:sp>
        <p:nvSpPr>
          <p:cNvPr id="7" name="Date Placeholder 6"/>
          <p:cNvSpPr>
            <a:spLocks noGrp="1"/>
          </p:cNvSpPr>
          <p:nvPr>
            <p:ph type="dt" sz="half" idx="2"/>
          </p:nvPr>
        </p:nvSpPr>
        <p:spPr/>
        <p:txBody>
          <a:bodyPr/>
          <a:lstStyle/>
          <a:p>
            <a:fld id="{CC972172-5680-4933-8CBF-7BA2C541EF52}" type="datetime1">
              <a:rPr lang="en-US" smtClean="0"/>
              <a:t>4/30/2018</a:t>
            </a:fld>
            <a:endParaRPr lang="en-US"/>
          </a:p>
        </p:txBody>
      </p:sp>
      <p:sp>
        <p:nvSpPr>
          <p:cNvPr id="9" name="Slide Number Placeholder 8"/>
          <p:cNvSpPr>
            <a:spLocks noGrp="1"/>
          </p:cNvSpPr>
          <p:nvPr>
            <p:ph type="sldNum" sz="quarter" idx="4"/>
          </p:nvPr>
        </p:nvSpPr>
        <p:spPr/>
        <p:txBody>
          <a:bodyPr/>
          <a:lstStyle/>
          <a:p>
            <a:fld id="{062D6987-FB6D-4DB8-81B8-AD0F35E3BB5F}" type="slidenum">
              <a:rPr lang="en-US" smtClean="0"/>
              <a:pPr/>
              <a:t>37</a:t>
            </a:fld>
            <a:endParaRPr lang="en-US"/>
          </a:p>
        </p:txBody>
      </p:sp>
      <p:pic>
        <p:nvPicPr>
          <p:cNvPr id="4" name="Picture 3"/>
          <p:cNvPicPr>
            <a:picLocks noChangeAspect="1"/>
          </p:cNvPicPr>
          <p:nvPr/>
        </p:nvPicPr>
        <p:blipFill>
          <a:blip r:embed="rId2"/>
          <a:stretch>
            <a:fillRect/>
          </a:stretch>
        </p:blipFill>
        <p:spPr>
          <a:xfrm>
            <a:off x="111095" y="1303022"/>
            <a:ext cx="6679144" cy="3914929"/>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785512" y="1303022"/>
            <a:ext cx="4274683" cy="3206012"/>
          </a:xfrm>
          <a:prstGeom prst="rect">
            <a:avLst/>
          </a:prstGeom>
          <a:ln>
            <a:solidFill>
              <a:schemeClr val="accent1"/>
            </a:solidFill>
          </a:ln>
        </p:spPr>
      </p:pic>
    </p:spTree>
    <p:extLst>
      <p:ext uri="{BB962C8B-B14F-4D97-AF65-F5344CB8AC3E}">
        <p14:creationId xmlns:p14="http://schemas.microsoft.com/office/powerpoint/2010/main" val="3483346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Figure </a:t>
            </a:r>
            <a:r>
              <a:rPr lang="en-US" dirty="0" smtClean="0"/>
              <a:t>1-10E </a:t>
            </a:r>
            <a:r>
              <a:rPr lang="en-US" dirty="0"/>
              <a:t>|| </a:t>
            </a:r>
            <a:r>
              <a:rPr lang="en-US" dirty="0" smtClean="0"/>
              <a:t>1-10F</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38</a:t>
            </a:fld>
            <a:endParaRPr lang="en-US" dirty="0"/>
          </a:p>
        </p:txBody>
      </p:sp>
      <p:pic>
        <p:nvPicPr>
          <p:cNvPr id="9" name="Picture 8"/>
          <p:cNvPicPr>
            <a:picLocks noChangeAspect="1"/>
          </p:cNvPicPr>
          <p:nvPr/>
        </p:nvPicPr>
        <p:blipFill>
          <a:blip r:embed="rId2"/>
          <a:stretch>
            <a:fillRect/>
          </a:stretch>
        </p:blipFill>
        <p:spPr>
          <a:xfrm>
            <a:off x="152400" y="1271485"/>
            <a:ext cx="5272496" cy="2189899"/>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6184591" y="1276384"/>
            <a:ext cx="3700997" cy="2586718"/>
          </a:xfrm>
          <a:prstGeom prst="rect">
            <a:avLst/>
          </a:prstGeom>
          <a:ln>
            <a:solidFill>
              <a:schemeClr val="accent1"/>
            </a:solidFill>
          </a:ln>
        </p:spPr>
      </p:pic>
    </p:spTree>
    <p:extLst>
      <p:ext uri="{BB962C8B-B14F-4D97-AF65-F5344CB8AC3E}">
        <p14:creationId xmlns:p14="http://schemas.microsoft.com/office/powerpoint/2010/main" val="4059351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a:t>
            </a:r>
            <a:r>
              <a:rPr lang="en-US" dirty="0" smtClean="0">
                <a:solidFill>
                  <a:schemeClr val="bg1"/>
                </a:solidFill>
              </a:rPr>
              <a:t>Code </a:t>
            </a:r>
            <a:r>
              <a:rPr lang="en-US" dirty="0">
                <a:solidFill>
                  <a:schemeClr val="bg1"/>
                </a:solidFill>
              </a:rPr>
              <a:t>First </a:t>
            </a:r>
            <a:r>
              <a:rPr lang="en-US" dirty="0" smtClean="0">
                <a:solidFill>
                  <a:schemeClr val="bg1"/>
                </a:solidFill>
              </a:rPr>
              <a:t>approach</a:t>
            </a:r>
            <a:endParaRPr lang="en-US" dirty="0">
              <a:solidFill>
                <a:schemeClr val="bg1"/>
              </a:solidFill>
            </a:endParaRPr>
          </a:p>
        </p:txBody>
      </p:sp>
      <p:sp>
        <p:nvSpPr>
          <p:cNvPr id="4" name="Content Placeholder 3"/>
          <p:cNvSpPr>
            <a:spLocks noGrp="1"/>
          </p:cNvSpPr>
          <p:nvPr>
            <p:ph idx="1"/>
          </p:nvPr>
        </p:nvSpPr>
        <p:spPr/>
        <p:txBody>
          <a:bodyPr/>
          <a:lstStyle/>
          <a:p>
            <a:r>
              <a:rPr lang="en-US" dirty="0"/>
              <a:t>Now, let's take a look at the Entity Framework Code First </a:t>
            </a:r>
            <a:r>
              <a:rPr lang="en-US" dirty="0" smtClean="0"/>
              <a:t>approach.</a:t>
            </a:r>
          </a:p>
          <a:p>
            <a:pPr lvl="1"/>
            <a:r>
              <a:rPr lang="en-US" dirty="0"/>
              <a:t>I</a:t>
            </a:r>
            <a:r>
              <a:rPr lang="en-US" dirty="0" smtClean="0"/>
              <a:t>n </a:t>
            </a:r>
            <a:r>
              <a:rPr lang="en-US" dirty="0"/>
              <a:t>this approach, we will start by creating the </a:t>
            </a:r>
            <a:r>
              <a:rPr lang="en-US" dirty="0">
                <a:solidFill>
                  <a:srgbClr val="FF0000"/>
                </a:solidFill>
              </a:rPr>
              <a:t>model classes</a:t>
            </a:r>
            <a:r>
              <a:rPr lang="en-US" dirty="0"/>
              <a:t> </a:t>
            </a:r>
            <a:r>
              <a:rPr lang="en-US" dirty="0" smtClean="0"/>
              <a:t>ourselves.</a:t>
            </a:r>
          </a:p>
          <a:p>
            <a:pPr lvl="1"/>
            <a:r>
              <a:rPr lang="en-US" dirty="0" smtClean="0"/>
              <a:t>We </a:t>
            </a:r>
            <a:r>
              <a:rPr lang="en-US" dirty="0"/>
              <a:t>will then implement our </a:t>
            </a:r>
            <a:r>
              <a:rPr lang="en-US" dirty="0">
                <a:solidFill>
                  <a:srgbClr val="FF0000"/>
                </a:solidFill>
              </a:rPr>
              <a:t>business logic</a:t>
            </a:r>
            <a:r>
              <a:rPr lang="en-US" dirty="0"/>
              <a:t> against these classes, and then if we need to persist these models, we can use the Entity Framework Code First framework to save these models to the </a:t>
            </a:r>
            <a:r>
              <a:rPr lang="en-US" dirty="0" smtClean="0"/>
              <a:t>database.</a:t>
            </a:r>
          </a:p>
          <a:p>
            <a:pPr lvl="1"/>
            <a:r>
              <a:rPr lang="en-US" dirty="0" smtClean="0"/>
              <a:t>Thus</a:t>
            </a:r>
            <a:r>
              <a:rPr lang="en-US" dirty="0"/>
              <a:t>, the Entity Framework Code First approach enables us to write simple C# classes, that is, Plain Old CLR Objects (</a:t>
            </a:r>
            <a:r>
              <a:rPr lang="en-US" dirty="0">
                <a:solidFill>
                  <a:srgbClr val="FF0000"/>
                </a:solidFill>
              </a:rPr>
              <a:t>POCOs</a:t>
            </a:r>
            <a:r>
              <a:rPr lang="en-US" dirty="0"/>
              <a:t>) for our models, and then lets us persist them in a data store by defining a </a:t>
            </a:r>
            <a:r>
              <a:rPr lang="en-US" dirty="0">
                <a:solidFill>
                  <a:srgbClr val="FF0000"/>
                </a:solidFill>
              </a:rPr>
              <a:t>DbContext</a:t>
            </a:r>
            <a:r>
              <a:rPr lang="en-US" dirty="0"/>
              <a:t> </a:t>
            </a:r>
            <a:r>
              <a:rPr lang="en-US" dirty="0">
                <a:solidFill>
                  <a:srgbClr val="0070C0"/>
                </a:solidFill>
              </a:rPr>
              <a:t>class</a:t>
            </a:r>
            <a:r>
              <a:rPr lang="en-US" dirty="0"/>
              <a:t> for our model </a:t>
            </a:r>
            <a:r>
              <a:rPr lang="en-US" dirty="0" smtClean="0"/>
              <a:t>classes.</a:t>
            </a:r>
          </a:p>
          <a:p>
            <a:pPr lvl="1"/>
            <a:r>
              <a:rPr lang="en-US" dirty="0" smtClean="0"/>
              <a:t>So</a:t>
            </a:r>
            <a:r>
              <a:rPr lang="en-US" dirty="0"/>
              <a:t>, if we want to implement our ToDo application using the Code First approach, we will first have to create the ToDo model ourselves. Let's create a simple ToDo class that will keep track of our ToDo </a:t>
            </a:r>
            <a:r>
              <a:rPr lang="en-US" dirty="0" smtClean="0"/>
              <a:t>items</a:t>
            </a:r>
            <a:r>
              <a:rPr lang="en-US" dirty="0"/>
              <a:t> </a:t>
            </a:r>
            <a:r>
              <a:rPr lang="en-US" dirty="0" smtClean="0">
                <a:solidFill>
                  <a:srgbClr val="FF0000"/>
                </a:solidFill>
              </a:rPr>
              <a:t>Code 1-1</a:t>
            </a:r>
            <a:r>
              <a:rPr lang="en-US" dirty="0" smtClean="0"/>
              <a:t>.</a:t>
            </a:r>
          </a:p>
          <a:p>
            <a:pPr lvl="1"/>
            <a:r>
              <a:rPr lang="en-US" dirty="0"/>
              <a:t>Once we have the ToDo class ready, we need to start thinking about how the database will be created from our </a:t>
            </a:r>
            <a:r>
              <a:rPr lang="en-US" dirty="0" smtClean="0"/>
              <a:t>classes.</a:t>
            </a:r>
          </a:p>
          <a:p>
            <a:pPr lvl="1"/>
            <a:r>
              <a:rPr lang="en-US" dirty="0" smtClean="0"/>
              <a:t>We </a:t>
            </a:r>
            <a:r>
              <a:rPr lang="en-US" dirty="0"/>
              <a:t>need to tell Entity Framework how to use our classes and generate the database </a:t>
            </a:r>
            <a:r>
              <a:rPr lang="en-US" dirty="0" smtClean="0"/>
              <a:t>accordingly.</a:t>
            </a:r>
          </a:p>
          <a:p>
            <a:pPr lvl="1"/>
            <a:r>
              <a:rPr lang="en-US" dirty="0" smtClean="0"/>
              <a:t>We </a:t>
            </a:r>
            <a:r>
              <a:rPr lang="en-US" dirty="0"/>
              <a:t>want to tell the </a:t>
            </a:r>
            <a:r>
              <a:rPr lang="en-US" dirty="0">
                <a:solidFill>
                  <a:srgbClr val="FF0000"/>
                </a:solidFill>
              </a:rPr>
              <a:t>database generation module</a:t>
            </a:r>
            <a:r>
              <a:rPr lang="en-US" dirty="0"/>
              <a:t> about all the persistence information, such as table names, key columns, and so </a:t>
            </a:r>
            <a:r>
              <a:rPr lang="en-US" dirty="0" smtClean="0"/>
              <a:t>on.</a:t>
            </a:r>
          </a:p>
        </p:txBody>
      </p:sp>
      <p:sp>
        <p:nvSpPr>
          <p:cNvPr id="6" name="Date Placeholder 5"/>
          <p:cNvSpPr>
            <a:spLocks noGrp="1"/>
          </p:cNvSpPr>
          <p:nvPr>
            <p:ph type="dt" sz="half" idx="2"/>
          </p:nvPr>
        </p:nvSpPr>
        <p:spPr/>
        <p:txBody>
          <a:bodyPr/>
          <a:lstStyle/>
          <a:p>
            <a:fld id="{EB537B1B-D69B-4290-A3CC-5C52999AFBBA}"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39</a:t>
            </a:fld>
            <a:endParaRPr lang="en-US"/>
          </a:p>
        </p:txBody>
      </p:sp>
    </p:spTree>
    <p:extLst>
      <p:ext uri="{BB962C8B-B14F-4D97-AF65-F5344CB8AC3E}">
        <p14:creationId xmlns:p14="http://schemas.microsoft.com/office/powerpoint/2010/main" val="429326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Entity Framework is an Object Relational Mapper (</a:t>
            </a:r>
            <a:r>
              <a:rPr lang="en-US" sz="2000" dirty="0">
                <a:solidFill>
                  <a:srgbClr val="FF0000"/>
                </a:solidFill>
              </a:rPr>
              <a:t>ORM</a:t>
            </a:r>
            <a:r>
              <a:rPr lang="en-US" sz="2000" dirty="0"/>
              <a:t>) from Microsoft that lets the application's developers work with relational data as </a:t>
            </a:r>
            <a:r>
              <a:rPr lang="en-US" sz="2000" dirty="0">
                <a:solidFill>
                  <a:srgbClr val="FF0000"/>
                </a:solidFill>
              </a:rPr>
              <a:t>business </a:t>
            </a:r>
            <a:r>
              <a:rPr lang="en-US" sz="2000" dirty="0" smtClean="0">
                <a:solidFill>
                  <a:srgbClr val="FF0000"/>
                </a:solidFill>
              </a:rPr>
              <a:t>models</a:t>
            </a:r>
            <a:r>
              <a:rPr lang="en-US" sz="2000" dirty="0" smtClean="0"/>
              <a:t>.</a:t>
            </a:r>
          </a:p>
          <a:p>
            <a:pPr marL="457200">
              <a:buFont typeface="Wingdings" panose="05000000000000000000" pitchFamily="2" charset="2"/>
              <a:buChar char="§"/>
            </a:pPr>
            <a:r>
              <a:rPr lang="en-US" sz="2000" dirty="0" smtClean="0"/>
              <a:t>It </a:t>
            </a:r>
            <a:r>
              <a:rPr lang="en-US" sz="2000" dirty="0"/>
              <a:t>eliminates the need for most of the plumbing code that developers write (while using ADO.NET) for data </a:t>
            </a:r>
            <a:r>
              <a:rPr lang="en-US" sz="2000" dirty="0" smtClean="0"/>
              <a:t>access.</a:t>
            </a:r>
          </a:p>
          <a:p>
            <a:pPr marL="457200">
              <a:buFont typeface="Wingdings" panose="05000000000000000000" pitchFamily="2" charset="2"/>
              <a:buChar char="§"/>
            </a:pPr>
            <a:r>
              <a:rPr lang="en-US" sz="2000" dirty="0" smtClean="0"/>
              <a:t>Entity </a:t>
            </a:r>
            <a:r>
              <a:rPr lang="en-US" sz="2000" dirty="0"/>
              <a:t>Framework provides a comprehensive, model-based system that makes the creation of a data access layer very easy for the developers by freeing them from writing similar data access code for all the domain </a:t>
            </a:r>
            <a:r>
              <a:rPr lang="en-US" sz="2000" dirty="0" smtClean="0"/>
              <a:t>models.</a:t>
            </a:r>
          </a:p>
          <a:p>
            <a:pPr marL="457200">
              <a:buFont typeface="Wingdings" panose="05000000000000000000" pitchFamily="2" charset="2"/>
              <a:buChar char="§"/>
            </a:pPr>
            <a:r>
              <a:rPr lang="en-US" sz="2000" dirty="0" smtClean="0"/>
              <a:t>The </a:t>
            </a:r>
            <a:r>
              <a:rPr lang="en-US" sz="2000" dirty="0"/>
              <a:t>initial release of Entity Framework was </a:t>
            </a:r>
            <a:r>
              <a:rPr lang="en-US" sz="2000" dirty="0">
                <a:solidFill>
                  <a:srgbClr val="FF0000"/>
                </a:solidFill>
              </a:rPr>
              <a:t>Entity Framework 3.5</a:t>
            </a:r>
            <a:r>
              <a:rPr lang="en-US" sz="2000" dirty="0"/>
              <a:t>. It was released with </a:t>
            </a:r>
            <a:r>
              <a:rPr lang="en-US" sz="2000" dirty="0">
                <a:solidFill>
                  <a:srgbClr val="FF0000"/>
                </a:solidFill>
              </a:rPr>
              <a:t>.NET Framework 3.5</a:t>
            </a:r>
            <a:r>
              <a:rPr lang="en-US" sz="2000" dirty="0"/>
              <a:t> </a:t>
            </a:r>
            <a:r>
              <a:rPr lang="en-US" sz="2000" dirty="0">
                <a:solidFill>
                  <a:srgbClr val="FF0000"/>
                </a:solidFill>
              </a:rPr>
              <a:t>SP1</a:t>
            </a:r>
            <a:r>
              <a:rPr lang="en-US" sz="2000" dirty="0"/>
              <a:t> and </a:t>
            </a:r>
            <a:r>
              <a:rPr lang="en-US" sz="2000" dirty="0">
                <a:solidFill>
                  <a:srgbClr val="FF0000"/>
                </a:solidFill>
              </a:rPr>
              <a:t>Visual Studio 2008 </a:t>
            </a:r>
            <a:r>
              <a:rPr lang="en-US" sz="2000" dirty="0" smtClean="0">
                <a:solidFill>
                  <a:srgbClr val="FF0000"/>
                </a:solidFill>
              </a:rPr>
              <a:t>SP1</a:t>
            </a:r>
            <a:r>
              <a:rPr lang="en-US" sz="2000" dirty="0" smtClean="0"/>
              <a:t>.</a:t>
            </a:r>
          </a:p>
          <a:p>
            <a:pPr marL="457200">
              <a:buFont typeface="Wingdings" panose="05000000000000000000" pitchFamily="2" charset="2"/>
              <a:buChar char="§"/>
            </a:pPr>
            <a:r>
              <a:rPr lang="en-US" sz="2000" dirty="0" smtClean="0"/>
              <a:t>EF </a:t>
            </a:r>
            <a:r>
              <a:rPr lang="en-US" sz="2000" dirty="0"/>
              <a:t>eases the task of creating a data access </a:t>
            </a:r>
            <a:r>
              <a:rPr lang="en-US" sz="2000" dirty="0" smtClean="0"/>
              <a:t>layer (</a:t>
            </a:r>
            <a:r>
              <a:rPr lang="en-US" sz="2000" dirty="0" smtClean="0">
                <a:solidFill>
                  <a:srgbClr val="FF0000"/>
                </a:solidFill>
              </a:rPr>
              <a:t>DAL</a:t>
            </a:r>
            <a:r>
              <a:rPr lang="en-US" sz="2000" dirty="0" smtClean="0"/>
              <a:t>) </a:t>
            </a:r>
            <a:r>
              <a:rPr lang="en-US" sz="2000" dirty="0"/>
              <a:t>by enabling the access of data, by representing the data as a </a:t>
            </a:r>
            <a:r>
              <a:rPr lang="en-US" sz="2000" dirty="0">
                <a:solidFill>
                  <a:srgbClr val="FF0000"/>
                </a:solidFill>
              </a:rPr>
              <a:t>conceptual model</a:t>
            </a:r>
            <a:r>
              <a:rPr lang="en-US" sz="2000" dirty="0"/>
              <a:t>, that is, </a:t>
            </a:r>
            <a:r>
              <a:rPr lang="en-US" sz="2000" dirty="0" smtClean="0"/>
              <a:t>a </a:t>
            </a:r>
            <a:r>
              <a:rPr lang="en-US" sz="2000" dirty="0" smtClean="0">
                <a:solidFill>
                  <a:srgbClr val="0070C0"/>
                </a:solidFill>
              </a:rPr>
              <a:t>set of </a:t>
            </a:r>
            <a:r>
              <a:rPr lang="en-US" sz="2000" dirty="0" smtClean="0">
                <a:solidFill>
                  <a:srgbClr val="FF0000"/>
                </a:solidFill>
              </a:rPr>
              <a:t>entities </a:t>
            </a:r>
            <a:r>
              <a:rPr lang="en-US" sz="2000" dirty="0" smtClean="0">
                <a:solidFill>
                  <a:srgbClr val="0070C0"/>
                </a:solidFill>
              </a:rPr>
              <a:t>and</a:t>
            </a:r>
            <a:r>
              <a:rPr lang="en-US" sz="2000" dirty="0" smtClean="0">
                <a:solidFill>
                  <a:srgbClr val="FF0000"/>
                </a:solidFill>
              </a:rPr>
              <a:t> relationships</a:t>
            </a:r>
            <a:r>
              <a:rPr lang="en-US" sz="2000" dirty="0" smtClean="0"/>
              <a:t>.</a:t>
            </a:r>
            <a:endParaRPr lang="en-US" sz="2000" dirty="0" smtClean="0"/>
          </a:p>
          <a:p>
            <a:pPr marL="457200">
              <a:buFont typeface="Wingdings" panose="05000000000000000000" pitchFamily="2" charset="2"/>
              <a:buChar char="§"/>
            </a:pPr>
            <a:r>
              <a:rPr lang="en-US" sz="2000" dirty="0" smtClean="0"/>
              <a:t>The </a:t>
            </a:r>
            <a:r>
              <a:rPr lang="en-US" sz="2000" dirty="0"/>
              <a:t>application can perform the basic CRUD (</a:t>
            </a:r>
            <a:r>
              <a:rPr lang="en-US" sz="2000" dirty="0" smtClean="0"/>
              <a:t>create</a:t>
            </a:r>
            <a:r>
              <a:rPr lang="en-US" sz="2000" dirty="0"/>
              <a:t>, read, update, and delete) operations and easily manage </a:t>
            </a:r>
          </a:p>
          <a:p>
            <a:pPr marL="685800">
              <a:buFont typeface="Wingdings" panose="05000000000000000000" pitchFamily="2" charset="2"/>
              <a:buChar char="ü"/>
            </a:pPr>
            <a:r>
              <a:rPr lang="en-US" sz="2000" dirty="0" smtClean="0"/>
              <a:t>one-to-one</a:t>
            </a:r>
          </a:p>
          <a:p>
            <a:pPr marL="685800">
              <a:buFont typeface="Wingdings" panose="05000000000000000000" pitchFamily="2" charset="2"/>
              <a:buChar char="ü"/>
            </a:pPr>
            <a:r>
              <a:rPr lang="en-US" sz="2000" dirty="0" smtClean="0"/>
              <a:t>one-to-many, and</a:t>
            </a:r>
          </a:p>
          <a:p>
            <a:pPr marL="685800">
              <a:buFont typeface="Wingdings" panose="05000000000000000000" pitchFamily="2" charset="2"/>
              <a:buChar char="ü"/>
            </a:pPr>
            <a:r>
              <a:rPr lang="en-US" sz="2000" dirty="0" smtClean="0"/>
              <a:t>many-to-many </a:t>
            </a:r>
            <a:r>
              <a:rPr lang="en-US" sz="2000" dirty="0" smtClean="0"/>
              <a:t>relationships</a:t>
            </a:r>
          </a:p>
          <a:p>
            <a:pPr marL="457200" indent="0">
              <a:buNone/>
            </a:pPr>
            <a:r>
              <a:rPr lang="en-US" sz="2000" dirty="0" smtClean="0"/>
              <a:t>between </a:t>
            </a:r>
            <a:r>
              <a:rPr lang="en-US" sz="2000" dirty="0"/>
              <a:t>the entities</a:t>
            </a:r>
            <a:r>
              <a:rPr lang="en-US" sz="2000" dirty="0" smtClean="0"/>
              <a:t>.</a:t>
            </a:r>
            <a:endParaRPr lang="en-US" sz="2000" dirty="0"/>
          </a:p>
        </p:txBody>
      </p:sp>
      <p:sp>
        <p:nvSpPr>
          <p:cNvPr id="5" name="Date Placeholder 4"/>
          <p:cNvSpPr>
            <a:spLocks noGrp="1"/>
          </p:cNvSpPr>
          <p:nvPr>
            <p:ph type="dt" sz="half" idx="2"/>
          </p:nvPr>
        </p:nvSpPr>
        <p:spPr/>
        <p:txBody>
          <a:bodyPr/>
          <a:lstStyle/>
          <a:p>
            <a:fld id="{A03BD200-CB9A-4034-91A4-574171D7839D}"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4</a:t>
            </a:fld>
            <a:endParaRPr lang="en-US"/>
          </a:p>
        </p:txBody>
      </p:sp>
    </p:spTree>
    <p:extLst>
      <p:ext uri="{BB962C8B-B14F-4D97-AF65-F5344CB8AC3E}">
        <p14:creationId xmlns:p14="http://schemas.microsoft.com/office/powerpoint/2010/main" val="256533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a:t>
            </a:r>
            <a:r>
              <a:rPr lang="en-US" dirty="0" smtClean="0">
                <a:solidFill>
                  <a:schemeClr val="bg1"/>
                </a:solidFill>
              </a:rPr>
              <a:t>Code </a:t>
            </a:r>
            <a:r>
              <a:rPr lang="en-US" dirty="0">
                <a:solidFill>
                  <a:schemeClr val="bg1"/>
                </a:solidFill>
              </a:rPr>
              <a:t>First </a:t>
            </a:r>
            <a:r>
              <a:rPr lang="en-US" dirty="0" smtClean="0">
                <a:solidFill>
                  <a:schemeClr val="bg1"/>
                </a:solidFill>
              </a:rPr>
              <a:t>approach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a:t>In the preceding code, we updated our class with a </a:t>
            </a:r>
            <a:r>
              <a:rPr lang="en-US" dirty="0">
                <a:solidFill>
                  <a:srgbClr val="FF0000"/>
                </a:solidFill>
              </a:rPr>
              <a:t>table attribute</a:t>
            </a:r>
            <a:r>
              <a:rPr lang="en-US" dirty="0"/>
              <a:t> passing in the </a:t>
            </a:r>
            <a:r>
              <a:rPr lang="en-US" dirty="0">
                <a:solidFill>
                  <a:srgbClr val="FF0000"/>
                </a:solidFill>
              </a:rPr>
              <a:t>table </a:t>
            </a:r>
            <a:r>
              <a:rPr lang="en-US" dirty="0" smtClean="0">
                <a:solidFill>
                  <a:srgbClr val="FF0000"/>
                </a:solidFill>
              </a:rPr>
              <a:t>name</a:t>
            </a:r>
            <a:r>
              <a:rPr lang="en-US" dirty="0" smtClean="0"/>
              <a:t>.</a:t>
            </a:r>
          </a:p>
          <a:p>
            <a:pPr lvl="1"/>
            <a:r>
              <a:rPr lang="en-US" dirty="0" smtClean="0"/>
              <a:t>This </a:t>
            </a:r>
            <a:r>
              <a:rPr lang="en-US" dirty="0"/>
              <a:t>will tell the Entity Framework that a table should be created for this </a:t>
            </a:r>
            <a:r>
              <a:rPr lang="en-US" dirty="0" smtClean="0"/>
              <a:t>class.</a:t>
            </a:r>
          </a:p>
          <a:p>
            <a:pPr lvl="1"/>
            <a:r>
              <a:rPr lang="en-US" dirty="0" smtClean="0"/>
              <a:t>Each </a:t>
            </a:r>
            <a:r>
              <a:rPr lang="en-US" dirty="0"/>
              <a:t>property of the class can be updated with the </a:t>
            </a:r>
            <a:r>
              <a:rPr lang="en-US" dirty="0">
                <a:solidFill>
                  <a:srgbClr val="FF0000"/>
                </a:solidFill>
              </a:rPr>
              <a:t>Column attribute</a:t>
            </a:r>
            <a:r>
              <a:rPr lang="en-US" dirty="0"/>
              <a:t>, and we can specify the name of the column this property should be mapped to and the </a:t>
            </a:r>
            <a:r>
              <a:rPr lang="en-US" dirty="0">
                <a:solidFill>
                  <a:srgbClr val="FF0000"/>
                </a:solidFill>
              </a:rPr>
              <a:t>data </a:t>
            </a:r>
            <a:r>
              <a:rPr lang="en-US" dirty="0" smtClean="0">
                <a:solidFill>
                  <a:srgbClr val="FF0000"/>
                </a:solidFill>
              </a:rPr>
              <a:t>type</a:t>
            </a:r>
            <a:r>
              <a:rPr lang="en-US" dirty="0" smtClean="0"/>
              <a:t>.</a:t>
            </a:r>
          </a:p>
          <a:p>
            <a:pPr lvl="1"/>
            <a:r>
              <a:rPr lang="en-US" dirty="0" smtClean="0"/>
              <a:t>The </a:t>
            </a:r>
            <a:r>
              <a:rPr lang="en-US" dirty="0">
                <a:solidFill>
                  <a:srgbClr val="FF0000"/>
                </a:solidFill>
              </a:rPr>
              <a:t>Key attribute</a:t>
            </a:r>
            <a:r>
              <a:rPr lang="en-US" dirty="0"/>
              <a:t> will be used to specify the property that should be used as a </a:t>
            </a:r>
            <a:r>
              <a:rPr lang="en-US" dirty="0">
                <a:solidFill>
                  <a:srgbClr val="FF0000"/>
                </a:solidFill>
              </a:rPr>
              <a:t>primary key</a:t>
            </a:r>
            <a:r>
              <a:rPr lang="en-US" dirty="0" smtClean="0"/>
              <a:t>.</a:t>
            </a:r>
            <a:endParaRPr lang="en-US" dirty="0"/>
          </a:p>
        </p:txBody>
      </p:sp>
      <p:sp>
        <p:nvSpPr>
          <p:cNvPr id="6" name="Date Placeholder 5"/>
          <p:cNvSpPr>
            <a:spLocks noGrp="1"/>
          </p:cNvSpPr>
          <p:nvPr>
            <p:ph type="dt" sz="half" idx="2"/>
          </p:nvPr>
        </p:nvSpPr>
        <p:spPr/>
        <p:txBody>
          <a:bodyPr/>
          <a:lstStyle/>
          <a:p>
            <a:fld id="{EB537B1B-D69B-4290-A3CC-5C52999AFBBA}"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40</a:t>
            </a:fld>
            <a:endParaRPr lang="en-US"/>
          </a:p>
        </p:txBody>
      </p:sp>
    </p:spTree>
    <p:extLst>
      <p:ext uri="{BB962C8B-B14F-4D97-AF65-F5344CB8AC3E}">
        <p14:creationId xmlns:p14="http://schemas.microsoft.com/office/powerpoint/2010/main" val="131976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1-1 || 1-2</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41</a:t>
            </a:fld>
            <a:endParaRPr lang="en-US" dirty="0"/>
          </a:p>
        </p:txBody>
      </p:sp>
      <p:pic>
        <p:nvPicPr>
          <p:cNvPr id="7" name="Picture 6"/>
          <p:cNvPicPr>
            <a:picLocks noChangeAspect="1"/>
          </p:cNvPicPr>
          <p:nvPr/>
        </p:nvPicPr>
        <p:blipFill>
          <a:blip r:embed="rId2"/>
          <a:stretch>
            <a:fillRect/>
          </a:stretch>
        </p:blipFill>
        <p:spPr>
          <a:xfrm>
            <a:off x="152400" y="1279361"/>
            <a:ext cx="4311831" cy="1545073"/>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4747427" y="1279361"/>
            <a:ext cx="4684172" cy="3013965"/>
          </a:xfrm>
          <a:prstGeom prst="rect">
            <a:avLst/>
          </a:prstGeom>
          <a:ln>
            <a:solidFill>
              <a:schemeClr val="accent1"/>
            </a:solidFill>
          </a:ln>
        </p:spPr>
      </p:pic>
    </p:spTree>
    <p:extLst>
      <p:ext uri="{BB962C8B-B14F-4D97-AF65-F5344CB8AC3E}">
        <p14:creationId xmlns:p14="http://schemas.microsoft.com/office/powerpoint/2010/main" val="36175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DbContext class</a:t>
            </a:r>
            <a:endParaRPr lang="en-US" dirty="0"/>
          </a:p>
        </p:txBody>
      </p:sp>
      <p:sp>
        <p:nvSpPr>
          <p:cNvPr id="3" name="Content Placeholder 2"/>
          <p:cNvSpPr>
            <a:spLocks noGrp="1"/>
          </p:cNvSpPr>
          <p:nvPr>
            <p:ph idx="1"/>
          </p:nvPr>
        </p:nvSpPr>
        <p:spPr/>
        <p:txBody>
          <a:bodyPr/>
          <a:lstStyle/>
          <a:p>
            <a:r>
              <a:rPr lang="en-US" dirty="0" smtClean="0"/>
              <a:t>Entity Framework uses the </a:t>
            </a:r>
            <a:r>
              <a:rPr lang="en-US" dirty="0" smtClean="0">
                <a:solidFill>
                  <a:srgbClr val="FF0000"/>
                </a:solidFill>
              </a:rPr>
              <a:t>DBContext</a:t>
            </a:r>
            <a:r>
              <a:rPr lang="en-US" dirty="0" smtClean="0"/>
              <a:t> class to save the models to the database.</a:t>
            </a:r>
          </a:p>
          <a:p>
            <a:pPr lvl="1"/>
            <a:r>
              <a:rPr lang="en-US" dirty="0" smtClean="0"/>
              <a:t>In the Code First approach, we need to create the DBContext class ourselves too.</a:t>
            </a:r>
          </a:p>
          <a:p>
            <a:pPr lvl="1"/>
            <a:r>
              <a:rPr lang="en-US" dirty="0" smtClean="0"/>
              <a:t>Let's see how we can implement our DBContext class: </a:t>
            </a:r>
            <a:r>
              <a:rPr lang="en-US" dirty="0" smtClean="0">
                <a:solidFill>
                  <a:srgbClr val="FF0000"/>
                </a:solidFill>
              </a:rPr>
              <a:t>Code 1-3</a:t>
            </a:r>
            <a:r>
              <a:rPr lang="en-US" dirty="0" smtClean="0"/>
              <a:t>.</a:t>
            </a:r>
          </a:p>
          <a:p>
            <a:pPr lvl="1"/>
            <a:r>
              <a:rPr lang="en-US" dirty="0" smtClean="0"/>
              <a:t>The context class that we are creating should be derived from the DbContext class.</a:t>
            </a:r>
          </a:p>
          <a:p>
            <a:pPr lvl="1"/>
            <a:r>
              <a:rPr lang="en-US" dirty="0" smtClean="0"/>
              <a:t>The context class will also keep </a:t>
            </a:r>
            <a:r>
              <a:rPr lang="en-US" dirty="0" smtClean="0">
                <a:solidFill>
                  <a:srgbClr val="FF0000"/>
                </a:solidFill>
              </a:rPr>
              <a:t>DbSet</a:t>
            </a:r>
            <a:r>
              <a:rPr lang="en-US" dirty="0" smtClean="0"/>
              <a:t> of ToDos that will represent the list of ToDo items being retrieved from the table.</a:t>
            </a:r>
          </a:p>
          <a:p>
            <a:pPr lvl="1"/>
            <a:r>
              <a:rPr lang="en-US" dirty="0" smtClean="0"/>
              <a:t>The constructor of the context class will pass the name of </a:t>
            </a:r>
            <a:r>
              <a:rPr lang="en-US" dirty="0" smtClean="0">
                <a:solidFill>
                  <a:srgbClr val="FF0000"/>
                </a:solidFill>
              </a:rPr>
              <a:t>connectionString</a:t>
            </a:r>
            <a:r>
              <a:rPr lang="en-US" dirty="0" smtClean="0"/>
              <a:t> to the base </a:t>
            </a:r>
            <a:r>
              <a:rPr lang="en-US" dirty="0" smtClean="0">
                <a:solidFill>
                  <a:srgbClr val="FF0000"/>
                </a:solidFill>
              </a:rPr>
              <a:t>DbContext</a:t>
            </a:r>
            <a:r>
              <a:rPr lang="en-US" dirty="0" smtClean="0"/>
              <a:t> class. </a:t>
            </a:r>
          </a:p>
          <a:p>
            <a:pPr lvl="1"/>
            <a:r>
              <a:rPr lang="en-US" dirty="0" smtClean="0"/>
              <a:t>This connectionString will be used to connect to the database.</a:t>
            </a:r>
          </a:p>
          <a:p>
            <a:pPr lvl="1"/>
            <a:r>
              <a:rPr lang="en-US" dirty="0" smtClean="0"/>
              <a:t>Another possibility is to keep the name of the connectionString the same as the DbContext class name. The Entity Framework will be able to use the corresponding DbContext class with this connectionString to persist the data.</a:t>
            </a:r>
          </a:p>
          <a:p>
            <a:pPr lvl="1"/>
            <a:r>
              <a:rPr lang="en-US" dirty="0" smtClean="0"/>
              <a:t>This is an example of the </a:t>
            </a:r>
            <a:r>
              <a:rPr lang="en-US" dirty="0" smtClean="0">
                <a:solidFill>
                  <a:srgbClr val="FF0000"/>
                </a:solidFill>
              </a:rPr>
              <a:t>Convention over configurations</a:t>
            </a:r>
            <a:r>
              <a:rPr lang="en-US" dirty="0" smtClean="0"/>
              <a:t> principle.</a:t>
            </a:r>
          </a:p>
          <a:p>
            <a:pPr lvl="1"/>
            <a:r>
              <a:rPr lang="en-US" dirty="0" smtClean="0"/>
              <a:t>However, this is also flexible, so that we have the possibility of giving custom names to the connectionStrings. </a:t>
            </a:r>
          </a:p>
          <a:p>
            <a:pPr lvl="1"/>
            <a:r>
              <a:rPr lang="en-US" dirty="0" smtClean="0"/>
              <a:t>Now </a:t>
            </a:r>
            <a:r>
              <a:rPr lang="en-US" dirty="0"/>
              <a:t>to be able to use Entity Framework to persist the data, we just need to create this connectionString in the XML configuration, and Entity Framework will take care of creating the database and performing the CRUD operations on their respective models</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3684281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DbContext class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This has shown you how to use the Code First approach using a </a:t>
            </a:r>
            <a:r>
              <a:rPr lang="en-US" dirty="0">
                <a:solidFill>
                  <a:srgbClr val="FF0000"/>
                </a:solidFill>
              </a:rPr>
              <a:t>single </a:t>
            </a:r>
            <a:r>
              <a:rPr lang="en-US" dirty="0" smtClean="0">
                <a:solidFill>
                  <a:srgbClr val="FF0000"/>
                </a:solidFill>
              </a:rPr>
              <a:t>model</a:t>
            </a:r>
            <a:r>
              <a:rPr lang="en-US" dirty="0" smtClean="0"/>
              <a:t>.</a:t>
            </a:r>
          </a:p>
          <a:p>
            <a:pPr lvl="1"/>
            <a:r>
              <a:rPr lang="en-US" dirty="0" smtClean="0"/>
              <a:t>In </a:t>
            </a:r>
            <a:r>
              <a:rPr lang="en-US" dirty="0"/>
              <a:t>later chapters, you will see how to use </a:t>
            </a:r>
            <a:r>
              <a:rPr lang="en-US" dirty="0">
                <a:solidFill>
                  <a:srgbClr val="FF0000"/>
                </a:solidFill>
              </a:rPr>
              <a:t>multiple models</a:t>
            </a:r>
            <a:r>
              <a:rPr lang="en-US" dirty="0"/>
              <a:t> and have </a:t>
            </a:r>
            <a:r>
              <a:rPr lang="en-US" dirty="0">
                <a:solidFill>
                  <a:srgbClr val="FF0000"/>
                </a:solidFill>
              </a:rPr>
              <a:t>relationships</a:t>
            </a:r>
            <a:r>
              <a:rPr lang="en-US" dirty="0"/>
              <a:t> between them, how we can define </a:t>
            </a:r>
            <a:r>
              <a:rPr lang="en-US" dirty="0">
                <a:solidFill>
                  <a:srgbClr val="FF0000"/>
                </a:solidFill>
              </a:rPr>
              <a:t>complex types</a:t>
            </a:r>
            <a:r>
              <a:rPr lang="en-US" dirty="0"/>
              <a:t>, and customize models as per our application requirements.</a:t>
            </a:r>
          </a:p>
          <a:p>
            <a:pPr lvl="1"/>
            <a:r>
              <a:rPr lang="en-US" dirty="0"/>
              <a:t>We have looked at how Entity Framework supports various development approaches and lets us create the conceptual model and data access logic very </a:t>
            </a:r>
            <a:r>
              <a:rPr lang="en-US" dirty="0" smtClean="0"/>
              <a:t>easily.</a:t>
            </a:r>
          </a:p>
          <a:p>
            <a:pPr lvl="1"/>
            <a:r>
              <a:rPr lang="en-US" dirty="0" smtClean="0"/>
              <a:t>We </a:t>
            </a:r>
            <a:r>
              <a:rPr lang="en-US" dirty="0"/>
              <a:t>have seen that Entity Framework depends on the EDM to perform the database CRUD operations, and we have also looked at the various ways to create the conceptual model and map it to the database using the Database First, Model First, and Code First </a:t>
            </a:r>
            <a:r>
              <a:rPr lang="en-US" dirty="0" smtClean="0"/>
              <a:t>approaches.</a:t>
            </a:r>
          </a:p>
          <a:p>
            <a:pPr lvl="1"/>
            <a:r>
              <a:rPr lang="en-US" dirty="0" smtClean="0"/>
              <a:t>To </a:t>
            </a:r>
            <a:r>
              <a:rPr lang="en-US" dirty="0"/>
              <a:t>fully understand the benefits of Entity Framework over ADO.NET, we must also look at how easy and efficient it is to use Entity Framework to perform the actual </a:t>
            </a:r>
            <a:r>
              <a:rPr lang="en-US" dirty="0" smtClean="0"/>
              <a:t>operations.</a:t>
            </a:r>
          </a:p>
          <a:p>
            <a:pPr lvl="1"/>
            <a:r>
              <a:rPr lang="en-US" dirty="0" smtClean="0"/>
              <a:t>This </a:t>
            </a:r>
            <a:r>
              <a:rPr lang="en-US" dirty="0"/>
              <a:t>will also show how performing CRUD operations is the same, irrespective of the approach we take. </a:t>
            </a:r>
            <a:endParaRPr lang="en-US" dirty="0" smtClean="0"/>
          </a:p>
          <a:p>
            <a:pPr lvl="1"/>
            <a:r>
              <a:rPr lang="en-US" dirty="0" smtClean="0"/>
              <a:t>Let's </a:t>
            </a:r>
            <a:r>
              <a:rPr lang="en-US" dirty="0"/>
              <a:t>now see how we can perform CRUD operations using Entity Framework to fully understand the benefits of Entity Framework</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3563690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1-3</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44</a:t>
            </a:fld>
            <a:endParaRPr lang="en-US" dirty="0"/>
          </a:p>
        </p:txBody>
      </p:sp>
      <p:pic>
        <p:nvPicPr>
          <p:cNvPr id="9" name="Picture 8"/>
          <p:cNvPicPr>
            <a:picLocks noChangeAspect="1"/>
          </p:cNvPicPr>
          <p:nvPr/>
        </p:nvPicPr>
        <p:blipFill>
          <a:blip r:embed="rId2"/>
          <a:stretch>
            <a:fillRect/>
          </a:stretch>
        </p:blipFill>
        <p:spPr>
          <a:xfrm>
            <a:off x="152401" y="1274378"/>
            <a:ext cx="5334000" cy="2297356"/>
          </a:xfrm>
          <a:prstGeom prst="rect">
            <a:avLst/>
          </a:prstGeom>
          <a:ln>
            <a:solidFill>
              <a:schemeClr val="accent1"/>
            </a:solidFill>
          </a:ln>
        </p:spPr>
      </p:pic>
    </p:spTree>
    <p:extLst>
      <p:ext uri="{BB962C8B-B14F-4D97-AF65-F5344CB8AC3E}">
        <p14:creationId xmlns:p14="http://schemas.microsoft.com/office/powerpoint/2010/main" val="2654328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Performing CRUD operations using </a:t>
            </a:r>
            <a:r>
              <a:rPr lang="en-US" dirty="0" smtClean="0">
                <a:solidFill>
                  <a:schemeClr val="bg1"/>
                </a:solidFill>
              </a:rPr>
              <a:t>EF</a:t>
            </a:r>
            <a:endParaRPr lang="en-US" dirty="0">
              <a:solidFill>
                <a:schemeClr val="bg1"/>
              </a:solidFill>
            </a:endParaRPr>
          </a:p>
        </p:txBody>
      </p:sp>
      <p:sp>
        <p:nvSpPr>
          <p:cNvPr id="3" name="Content Placeholder 2"/>
          <p:cNvSpPr>
            <a:spLocks noGrp="1"/>
          </p:cNvSpPr>
          <p:nvPr>
            <p:ph idx="1"/>
          </p:nvPr>
        </p:nvSpPr>
        <p:spPr/>
        <p:txBody>
          <a:bodyPr/>
          <a:lstStyle/>
          <a:p>
            <a:r>
              <a:rPr lang="en-US" dirty="0"/>
              <a:t>We will perform CRUD operations on our ToDo model using the Entity Framework </a:t>
            </a:r>
            <a:r>
              <a:rPr lang="en-US" dirty="0">
                <a:solidFill>
                  <a:srgbClr val="FF0000"/>
                </a:solidFill>
              </a:rPr>
              <a:t>DbContext</a:t>
            </a:r>
            <a:r>
              <a:rPr lang="en-US" dirty="0"/>
              <a:t> class.</a:t>
            </a:r>
          </a:p>
          <a:p>
            <a:pPr lvl="1"/>
            <a:r>
              <a:rPr lang="en-US" dirty="0"/>
              <a:t>Now let's say we have a model for our ToDo item, that is, ToDo. We also have the DbContext class created to perform CRUD operations on the ToDo </a:t>
            </a:r>
            <a:r>
              <a:rPr lang="en-US" dirty="0" smtClean="0"/>
              <a:t>model.</a:t>
            </a:r>
          </a:p>
          <a:p>
            <a:pPr lvl="1"/>
            <a:r>
              <a:rPr lang="en-US" dirty="0" smtClean="0"/>
              <a:t>Let's </a:t>
            </a:r>
            <a:r>
              <a:rPr lang="en-US" dirty="0"/>
              <a:t>take a look at how we can use Entity Framework to perform CRUD operations on our ToDo model. </a:t>
            </a:r>
            <a:endParaRPr lang="en-US" dirty="0" smtClean="0"/>
          </a:p>
          <a:p>
            <a:pPr lvl="1"/>
            <a:r>
              <a:rPr lang="en-US" dirty="0" smtClean="0"/>
              <a:t>The </a:t>
            </a:r>
            <a:r>
              <a:rPr lang="en-US" dirty="0"/>
              <a:t>important thing to note in these examples would be the use of </a:t>
            </a:r>
            <a:r>
              <a:rPr lang="en-US" dirty="0" smtClean="0">
                <a:solidFill>
                  <a:srgbClr val="FF0000"/>
                </a:solidFill>
              </a:rPr>
              <a:t>LINQ</a:t>
            </a:r>
            <a:r>
              <a:rPr lang="en-US" dirty="0" smtClean="0"/>
              <a:t>.</a:t>
            </a:r>
          </a:p>
          <a:p>
            <a:pPr lvl="1"/>
            <a:r>
              <a:rPr lang="en-US" dirty="0" smtClean="0"/>
              <a:t>We </a:t>
            </a:r>
            <a:r>
              <a:rPr lang="en-US" dirty="0"/>
              <a:t>will write all our queries in LINQ, and Entity Framework will take care of converting it to the appropriate SQL and return the results</a:t>
            </a:r>
            <a:r>
              <a:rPr lang="en-US" dirty="0" smtClean="0"/>
              <a:t>.</a:t>
            </a:r>
            <a:endParaRPr lang="en-US" dirty="0"/>
          </a:p>
        </p:txBody>
      </p:sp>
      <p:sp>
        <p:nvSpPr>
          <p:cNvPr id="6" name="Date Placeholder 5"/>
          <p:cNvSpPr>
            <a:spLocks noGrp="1"/>
          </p:cNvSpPr>
          <p:nvPr>
            <p:ph type="dt" sz="half" idx="2"/>
          </p:nvPr>
        </p:nvSpPr>
        <p:spPr/>
        <p:txBody>
          <a:bodyPr/>
          <a:lstStyle/>
          <a:p>
            <a:fld id="{C15C16F9-C71A-47DB-B3C3-4E6EDF65FCE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45</a:t>
            </a:fld>
            <a:endParaRPr lang="en-US"/>
          </a:p>
        </p:txBody>
      </p:sp>
    </p:spTree>
    <p:extLst>
      <p:ext uri="{BB962C8B-B14F-4D97-AF65-F5344CB8AC3E}">
        <p14:creationId xmlns:p14="http://schemas.microsoft.com/office/powerpoint/2010/main" val="3252869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It doesn't matter which </a:t>
            </a:r>
            <a:r>
              <a:rPr lang="en-US" dirty="0">
                <a:solidFill>
                  <a:srgbClr val="FF0000"/>
                </a:solidFill>
              </a:rPr>
              <a:t>approach</a:t>
            </a:r>
            <a:r>
              <a:rPr lang="en-US" dirty="0"/>
              <a:t> we select to create the </a:t>
            </a:r>
            <a:r>
              <a:rPr lang="en-US" dirty="0">
                <a:solidFill>
                  <a:srgbClr val="FF0000"/>
                </a:solidFill>
              </a:rPr>
              <a:t>database</a:t>
            </a:r>
            <a:r>
              <a:rPr lang="en-US" dirty="0"/>
              <a:t> and </a:t>
            </a:r>
            <a:r>
              <a:rPr lang="en-US" dirty="0">
                <a:solidFill>
                  <a:srgbClr val="FF0000"/>
                </a:solidFill>
              </a:rPr>
              <a:t>conceptual model</a:t>
            </a:r>
            <a:r>
              <a:rPr lang="en-US" dirty="0"/>
              <a:t> (Database First, Code First, or Model First); from the code perspective, it's the same code that the developers need to write in order to use Entity Framework</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46</a:t>
            </a:fld>
            <a:endParaRPr lang="en-US" dirty="0"/>
          </a:p>
        </p:txBody>
      </p:sp>
    </p:spTree>
    <p:extLst>
      <p:ext uri="{BB962C8B-B14F-4D97-AF65-F5344CB8AC3E}">
        <p14:creationId xmlns:p14="http://schemas.microsoft.com/office/powerpoint/2010/main" val="3732352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Reading a list of </a:t>
            </a:r>
            <a:r>
              <a:rPr lang="en-US" dirty="0" smtClean="0"/>
              <a:t>items</a:t>
            </a:r>
            <a:endParaRPr lang="en-US" dirty="0"/>
          </a:p>
        </p:txBody>
      </p:sp>
      <p:sp>
        <p:nvSpPr>
          <p:cNvPr id="3" name="Content Placeholder 2"/>
          <p:cNvSpPr>
            <a:spLocks noGrp="1"/>
          </p:cNvSpPr>
          <p:nvPr>
            <p:ph idx="1"/>
          </p:nvPr>
        </p:nvSpPr>
        <p:spPr/>
        <p:txBody>
          <a:bodyPr/>
          <a:lstStyle/>
          <a:p>
            <a:r>
              <a:rPr lang="en-US" dirty="0"/>
              <a:t>The way Entity Framework works is that using the DbContext class, we can retrieve all the data by simply accessing the model collection associated with the </a:t>
            </a:r>
            <a:r>
              <a:rPr lang="en-US" dirty="0" smtClean="0"/>
              <a:t>view.</a:t>
            </a:r>
          </a:p>
          <a:p>
            <a:pPr lvl="1"/>
            <a:r>
              <a:rPr lang="en-US" dirty="0" smtClean="0"/>
              <a:t>So</a:t>
            </a:r>
            <a:r>
              <a:rPr lang="en-US" dirty="0"/>
              <a:t>, to fetch a list of items, we just need to get the model collection from the context class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Let's try to understand the preceding code: </a:t>
            </a:r>
          </a:p>
          <a:p>
            <a:pPr lvl="2"/>
            <a:r>
              <a:rPr lang="en-US" dirty="0" smtClean="0"/>
              <a:t>We </a:t>
            </a:r>
            <a:r>
              <a:rPr lang="en-US" dirty="0"/>
              <a:t>created an object of the DbContext class</a:t>
            </a:r>
            <a:r>
              <a:rPr lang="en-US" dirty="0" smtClean="0"/>
              <a:t>:</a:t>
            </a:r>
            <a:endParaRPr lang="en-US" dirty="0"/>
          </a:p>
          <a:p>
            <a:pPr marL="460375" lvl="2" indent="0">
              <a:buNone/>
            </a:pPr>
            <a:endParaRPr lang="en-US" dirty="0" smtClean="0"/>
          </a:p>
          <a:p>
            <a:pPr marL="460375" lvl="2" indent="0">
              <a:buNone/>
            </a:pPr>
            <a:endParaRPr lang="en-US" dirty="0" smtClean="0"/>
          </a:p>
          <a:p>
            <a:pPr lvl="2"/>
            <a:r>
              <a:rPr lang="en-US" dirty="0" smtClean="0"/>
              <a:t>We </a:t>
            </a:r>
            <a:r>
              <a:rPr lang="en-US" dirty="0"/>
              <a:t>then used the DbContext object to fetch the ToDo entities: </a:t>
            </a:r>
            <a:endParaRPr lang="en-US" dirty="0" smtClean="0"/>
          </a:p>
          <a:p>
            <a:pPr marL="460375" lvl="2" indent="0">
              <a:buNone/>
            </a:pPr>
            <a:endParaRPr lang="en-US" dirty="0" smtClean="0"/>
          </a:p>
          <a:p>
            <a:pPr marL="460375" lvl="2" indent="0">
              <a:buNone/>
            </a:pP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47</a:t>
            </a:fld>
            <a:endParaRPr lang="en-US" dirty="0"/>
          </a:p>
        </p:txBody>
      </p:sp>
      <p:pic>
        <p:nvPicPr>
          <p:cNvPr id="7" name="Picture 6"/>
          <p:cNvPicPr>
            <a:picLocks noChangeAspect="1"/>
          </p:cNvPicPr>
          <p:nvPr/>
        </p:nvPicPr>
        <p:blipFill>
          <a:blip r:embed="rId2"/>
          <a:stretch>
            <a:fillRect/>
          </a:stretch>
        </p:blipFill>
        <p:spPr>
          <a:xfrm>
            <a:off x="688794" y="2346203"/>
            <a:ext cx="5816509" cy="1086319"/>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1154430" y="4425431"/>
            <a:ext cx="5686425" cy="352425"/>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1154430" y="5418340"/>
            <a:ext cx="5429250" cy="352425"/>
          </a:xfrm>
          <a:prstGeom prst="rect">
            <a:avLst/>
          </a:prstGeom>
          <a:ln>
            <a:solidFill>
              <a:schemeClr val="accent1"/>
            </a:solidFill>
          </a:ln>
        </p:spPr>
      </p:pic>
    </p:spTree>
    <p:extLst>
      <p:ext uri="{BB962C8B-B14F-4D97-AF65-F5344CB8AC3E}">
        <p14:creationId xmlns:p14="http://schemas.microsoft.com/office/powerpoint/2010/main" val="3329988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Reading a list of </a:t>
            </a:r>
            <a:r>
              <a:rPr lang="en-US" dirty="0" smtClean="0"/>
              <a:t>items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687388" lvl="2" indent="0">
              <a:buNone/>
            </a:pPr>
            <a:r>
              <a:rPr lang="en-US" dirty="0" smtClean="0"/>
              <a:t>After </a:t>
            </a:r>
            <a:r>
              <a:rPr lang="en-US" dirty="0"/>
              <a:t>this call, the list of ToDo items will be available in the ToDo items collection if we enumerate ToDo </a:t>
            </a:r>
            <a:r>
              <a:rPr lang="en-US" dirty="0" smtClean="0"/>
              <a:t>items.</a:t>
            </a:r>
          </a:p>
          <a:p>
            <a:pPr marL="687388" lvl="2" indent="0">
              <a:buNone/>
            </a:pPr>
            <a:r>
              <a:rPr lang="en-US" dirty="0" smtClean="0"/>
              <a:t>Entity </a:t>
            </a:r>
            <a:r>
              <a:rPr lang="en-US" dirty="0"/>
              <a:t>Framework will internally perform the following activities for us to fetch the </a:t>
            </a:r>
            <a:r>
              <a:rPr lang="en-US" dirty="0" smtClean="0"/>
              <a:t>result:</a:t>
            </a:r>
          </a:p>
          <a:p>
            <a:pPr lvl="2"/>
            <a:r>
              <a:rPr lang="en-US" dirty="0" smtClean="0"/>
              <a:t>Parsed </a:t>
            </a:r>
            <a:r>
              <a:rPr lang="en-US" dirty="0"/>
              <a:t>our request for the </a:t>
            </a:r>
            <a:r>
              <a:rPr lang="en-US" dirty="0" smtClean="0"/>
              <a:t>data.</a:t>
            </a:r>
          </a:p>
          <a:p>
            <a:pPr lvl="2"/>
            <a:r>
              <a:rPr lang="en-US" dirty="0" smtClean="0"/>
              <a:t>Generated </a:t>
            </a:r>
            <a:r>
              <a:rPr lang="en-US" dirty="0"/>
              <a:t>the needed SQL query to perform this </a:t>
            </a:r>
            <a:r>
              <a:rPr lang="en-US" dirty="0" smtClean="0"/>
              <a:t>action.</a:t>
            </a:r>
          </a:p>
          <a:p>
            <a:pPr lvl="2"/>
            <a:r>
              <a:rPr lang="en-US" dirty="0" smtClean="0"/>
              <a:t>Used </a:t>
            </a:r>
            <a:r>
              <a:rPr lang="en-US" dirty="0"/>
              <a:t>the context class to wire up the SQL to the </a:t>
            </a:r>
            <a:r>
              <a:rPr lang="en-US" dirty="0" smtClean="0"/>
              <a:t>database.</a:t>
            </a:r>
          </a:p>
          <a:p>
            <a:pPr lvl="2"/>
            <a:r>
              <a:rPr lang="en-US" dirty="0" smtClean="0"/>
              <a:t>Fetched </a:t>
            </a:r>
            <a:r>
              <a:rPr lang="en-US" dirty="0"/>
              <a:t>the results from the </a:t>
            </a:r>
            <a:r>
              <a:rPr lang="en-US" dirty="0" smtClean="0"/>
              <a:t>database.</a:t>
            </a:r>
          </a:p>
          <a:p>
            <a:pPr lvl="2"/>
            <a:r>
              <a:rPr lang="en-US" dirty="0" smtClean="0"/>
              <a:t>Created </a:t>
            </a:r>
            <a:r>
              <a:rPr lang="en-US" dirty="0"/>
              <a:t>the strongly typed models from the retrieved results and return them to the user</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48</a:t>
            </a:fld>
            <a:endParaRPr lang="en-US" dirty="0"/>
          </a:p>
        </p:txBody>
      </p:sp>
    </p:spTree>
    <p:extLst>
      <p:ext uri="{BB962C8B-B14F-4D97-AF65-F5344CB8AC3E}">
        <p14:creationId xmlns:p14="http://schemas.microsoft.com/office/powerpoint/2010/main" val="3241160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If we need to perform eager loading, we can do this by calling </a:t>
            </a:r>
            <a:r>
              <a:rPr lang="en-US" dirty="0">
                <a:solidFill>
                  <a:srgbClr val="FF0000"/>
                </a:solidFill>
              </a:rPr>
              <a:t>ToList</a:t>
            </a:r>
            <a:r>
              <a:rPr lang="en-US" dirty="0" smtClean="0">
                <a:solidFill>
                  <a:srgbClr val="FF0000"/>
                </a:solidFill>
              </a:rPr>
              <a:t>( )</a:t>
            </a:r>
            <a:r>
              <a:rPr lang="en-US" dirty="0" smtClean="0"/>
              <a:t> </a:t>
            </a:r>
            <a:r>
              <a:rPr lang="en-US" dirty="0"/>
              <a:t>on the collection as</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49</a:t>
            </a:fld>
            <a:endParaRPr lang="en-US" dirty="0"/>
          </a:p>
        </p:txBody>
      </p:sp>
      <p:pic>
        <p:nvPicPr>
          <p:cNvPr id="9" name="Picture 8"/>
          <p:cNvPicPr>
            <a:picLocks noChangeAspect="1"/>
          </p:cNvPicPr>
          <p:nvPr/>
        </p:nvPicPr>
        <p:blipFill>
          <a:blip r:embed="rId2"/>
          <a:stretch>
            <a:fillRect/>
          </a:stretch>
        </p:blipFill>
        <p:spPr>
          <a:xfrm>
            <a:off x="680901" y="1894250"/>
            <a:ext cx="6810647" cy="339614"/>
          </a:xfrm>
          <a:prstGeom prst="rect">
            <a:avLst/>
          </a:prstGeom>
          <a:ln>
            <a:solidFill>
              <a:schemeClr val="accent1"/>
            </a:solidFill>
          </a:ln>
        </p:spPr>
      </p:pic>
    </p:spTree>
    <p:extLst>
      <p:ext uri="{BB962C8B-B14F-4D97-AF65-F5344CB8AC3E}">
        <p14:creationId xmlns:p14="http://schemas.microsoft.com/office/powerpoint/2010/main" val="31103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Benefits </a:t>
            </a:r>
            <a:r>
              <a:rPr lang="en-US" dirty="0"/>
              <a:t>of using Entity </a:t>
            </a:r>
            <a:r>
              <a:rPr lang="en-US" dirty="0" smtClean="0"/>
              <a:t>Framework</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Here are a few benefits of using Entity Framework</a:t>
            </a:r>
            <a:r>
              <a:rPr lang="en-US" sz="2000" dirty="0" smtClean="0"/>
              <a:t>:</a:t>
            </a:r>
          </a:p>
          <a:p>
            <a:pPr marL="457200">
              <a:buFont typeface="Wingdings" panose="05000000000000000000" pitchFamily="2" charset="2"/>
              <a:buChar char="§"/>
            </a:pPr>
            <a:r>
              <a:rPr lang="en-US" sz="2000" dirty="0" smtClean="0"/>
              <a:t>The </a:t>
            </a:r>
            <a:r>
              <a:rPr lang="en-US" sz="2000" dirty="0">
                <a:solidFill>
                  <a:srgbClr val="0070C0"/>
                </a:solidFill>
              </a:rPr>
              <a:t>development </a:t>
            </a:r>
            <a:r>
              <a:rPr lang="en-US" sz="2000" dirty="0">
                <a:solidFill>
                  <a:srgbClr val="FF0000"/>
                </a:solidFill>
              </a:rPr>
              <a:t>time</a:t>
            </a:r>
            <a:r>
              <a:rPr lang="en-US" sz="2000" dirty="0">
                <a:solidFill>
                  <a:srgbClr val="0070C0"/>
                </a:solidFill>
              </a:rPr>
              <a:t> is </a:t>
            </a:r>
            <a:r>
              <a:rPr lang="en-US" sz="2000" dirty="0">
                <a:solidFill>
                  <a:srgbClr val="FF0000"/>
                </a:solidFill>
              </a:rPr>
              <a:t>reduced</a:t>
            </a:r>
            <a:r>
              <a:rPr lang="en-US" sz="2000" dirty="0"/>
              <a:t> since the developers don't have to write all the </a:t>
            </a:r>
            <a:r>
              <a:rPr lang="en-US" sz="2000" dirty="0">
                <a:solidFill>
                  <a:srgbClr val="FF0000"/>
                </a:solidFill>
              </a:rPr>
              <a:t>ADO.NET plumbing code</a:t>
            </a:r>
            <a:r>
              <a:rPr lang="en-US" sz="2000" dirty="0"/>
              <a:t> needed for data </a:t>
            </a:r>
            <a:r>
              <a:rPr lang="en-US" sz="2000" dirty="0" smtClean="0"/>
              <a:t>access</a:t>
            </a:r>
          </a:p>
          <a:p>
            <a:pPr marL="457200">
              <a:buFont typeface="Wingdings" panose="05000000000000000000" pitchFamily="2" charset="2"/>
              <a:buChar char="§"/>
            </a:pPr>
            <a:r>
              <a:rPr lang="en-US" sz="2000" dirty="0" smtClean="0"/>
              <a:t>We </a:t>
            </a:r>
            <a:r>
              <a:rPr lang="en-US" sz="2000" dirty="0"/>
              <a:t>can have all the </a:t>
            </a:r>
            <a:r>
              <a:rPr lang="en-US" sz="2000" dirty="0">
                <a:solidFill>
                  <a:srgbClr val="FF0000"/>
                </a:solidFill>
              </a:rPr>
              <a:t>data access logic</a:t>
            </a:r>
            <a:r>
              <a:rPr lang="en-US" sz="2000" dirty="0"/>
              <a:t> written in a higher-level language such as </a:t>
            </a:r>
            <a:r>
              <a:rPr lang="en-US" sz="2000" dirty="0">
                <a:solidFill>
                  <a:srgbClr val="FF0000"/>
                </a:solidFill>
              </a:rPr>
              <a:t>C#</a:t>
            </a:r>
            <a:r>
              <a:rPr lang="en-US" sz="2000" dirty="0"/>
              <a:t> rather than writing SQL queries and stored </a:t>
            </a:r>
            <a:r>
              <a:rPr lang="en-US" sz="2000" dirty="0" smtClean="0"/>
              <a:t>procedures</a:t>
            </a:r>
          </a:p>
          <a:p>
            <a:pPr marL="457200">
              <a:buFont typeface="Wingdings" panose="05000000000000000000" pitchFamily="2" charset="2"/>
              <a:buChar char="§"/>
            </a:pPr>
            <a:r>
              <a:rPr lang="en-US" sz="2000" dirty="0" smtClean="0"/>
              <a:t>Since </a:t>
            </a:r>
            <a:r>
              <a:rPr lang="en-US" sz="2000" dirty="0"/>
              <a:t>the database tables cannot have advanced relationships (inheritance) as the domain entities can, the business model, that is, the conceptual model can be used to suit the application domain using relationships among the entities</a:t>
            </a:r>
            <a:r>
              <a:rPr lang="en-US" sz="2000" dirty="0" smtClean="0"/>
              <a:t>.</a:t>
            </a:r>
          </a:p>
          <a:p>
            <a:pPr marL="457200">
              <a:buFont typeface="Wingdings" panose="05000000000000000000" pitchFamily="2" charset="2"/>
              <a:buChar char="§"/>
            </a:pPr>
            <a:r>
              <a:rPr lang="en-US" sz="2000" dirty="0"/>
              <a:t>The underlying </a:t>
            </a:r>
            <a:r>
              <a:rPr lang="en-US" sz="2000" dirty="0">
                <a:solidFill>
                  <a:srgbClr val="FF0000"/>
                </a:solidFill>
              </a:rPr>
              <a:t>data store</a:t>
            </a:r>
            <a:r>
              <a:rPr lang="en-US" sz="2000" dirty="0"/>
              <a:t> can be replaced relatively easily if we use an ORM since all the data access logic is present in our application instead of the data </a:t>
            </a:r>
            <a:r>
              <a:rPr lang="en-US" sz="2000" dirty="0" smtClean="0"/>
              <a:t>layer.</a:t>
            </a:r>
          </a:p>
          <a:p>
            <a:pPr marL="457200" indent="0">
              <a:buNone/>
            </a:pPr>
            <a:r>
              <a:rPr lang="en-US" sz="2000" dirty="0" smtClean="0"/>
              <a:t>If </a:t>
            </a:r>
            <a:r>
              <a:rPr lang="en-US" sz="2000" dirty="0"/>
              <a:t>an ORM is not being used, it would be comparatively difficult to do so.</a:t>
            </a:r>
          </a:p>
          <a:p>
            <a:pPr marL="457200">
              <a:buFont typeface="Wingdings" panose="05000000000000000000" pitchFamily="2" charset="2"/>
              <a:buChar char="§"/>
            </a:pPr>
            <a:r>
              <a:rPr lang="en-US" sz="2000" dirty="0"/>
              <a:t>Let's try to visualize the Entity Framework </a:t>
            </a:r>
            <a:r>
              <a:rPr lang="en-US" sz="2000" dirty="0" smtClean="0"/>
              <a:t>architecture </a:t>
            </a:r>
            <a:r>
              <a:rPr lang="en-US" sz="2000" dirty="0" smtClean="0">
                <a:solidFill>
                  <a:srgbClr val="FF0000"/>
                </a:solidFill>
              </a:rPr>
              <a:t>(Figure 1-1)</a:t>
            </a:r>
            <a:r>
              <a:rPr lang="en-US" sz="2000" dirty="0" smtClean="0"/>
              <a:t>:</a:t>
            </a:r>
            <a:endParaRPr lang="en-US" sz="2000" dirty="0"/>
          </a:p>
          <a:p>
            <a:pPr marL="457200">
              <a:buFont typeface="Wingdings" panose="05000000000000000000" pitchFamily="2" charset="2"/>
              <a:buChar char="§"/>
            </a:pPr>
            <a:r>
              <a:rPr lang="en-US" sz="2000" dirty="0" smtClean="0"/>
              <a:t>From the figure, we </a:t>
            </a:r>
            <a:r>
              <a:rPr lang="en-US" sz="2000" dirty="0"/>
              <a:t>can see that Entity Framework is written on top of the ADO.NET framework, and underneath, it is still using the ADO.NET methods and classes to perform the data operations</a:t>
            </a:r>
            <a:r>
              <a:rPr lang="en-US" sz="2000" dirty="0" smtClean="0"/>
              <a:t>.</a:t>
            </a:r>
            <a:endParaRPr lang="en-US" sz="2000" dirty="0"/>
          </a:p>
        </p:txBody>
      </p:sp>
      <p:sp>
        <p:nvSpPr>
          <p:cNvPr id="5" name="Date Placeholder 4"/>
          <p:cNvSpPr>
            <a:spLocks noGrp="1"/>
          </p:cNvSpPr>
          <p:nvPr>
            <p:ph type="dt" sz="half" idx="2"/>
          </p:nvPr>
        </p:nvSpPr>
        <p:spPr/>
        <p:txBody>
          <a:bodyPr/>
          <a:lstStyle/>
          <a:p>
            <a:fld id="{C86BA9E3-7B66-4A3C-857E-82DF49233BFD}"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5</a:t>
            </a:fld>
            <a:endParaRPr lang="en-US"/>
          </a:p>
        </p:txBody>
      </p:sp>
    </p:spTree>
    <p:extLst>
      <p:ext uri="{BB962C8B-B14F-4D97-AF65-F5344CB8AC3E}">
        <p14:creationId xmlns:p14="http://schemas.microsoft.com/office/powerpoint/2010/main" val="954436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 specific item</a:t>
            </a:r>
            <a:endParaRPr lang="en-US" dirty="0"/>
          </a:p>
        </p:txBody>
      </p:sp>
      <p:sp>
        <p:nvSpPr>
          <p:cNvPr id="3" name="Content Placeholder 2"/>
          <p:cNvSpPr>
            <a:spLocks noGrp="1"/>
          </p:cNvSpPr>
          <p:nvPr>
            <p:ph idx="1"/>
          </p:nvPr>
        </p:nvSpPr>
        <p:spPr/>
        <p:txBody>
          <a:bodyPr/>
          <a:lstStyle/>
          <a:p>
            <a:r>
              <a:rPr lang="en-US" dirty="0"/>
              <a:t>If we want to retrieve a single item from the model collection, we have many ways of doing </a:t>
            </a:r>
            <a:r>
              <a:rPr lang="en-US" dirty="0" smtClean="0"/>
              <a:t>it.</a:t>
            </a:r>
          </a:p>
          <a:p>
            <a:pPr lvl="1"/>
            <a:r>
              <a:rPr lang="en-US" dirty="0" smtClean="0"/>
              <a:t>Typically</a:t>
            </a:r>
            <a:r>
              <a:rPr lang="en-US" dirty="0"/>
              <a:t>, we can use any LINQ function to fetch the </a:t>
            </a:r>
            <a:r>
              <a:rPr lang="en-US" dirty="0">
                <a:solidFill>
                  <a:srgbClr val="FF0000"/>
                </a:solidFill>
              </a:rPr>
              <a:t>single</a:t>
            </a:r>
            <a:r>
              <a:rPr lang="en-US" dirty="0"/>
              <a:t> </a:t>
            </a:r>
            <a:r>
              <a:rPr lang="en-US" dirty="0">
                <a:solidFill>
                  <a:srgbClr val="FF0000"/>
                </a:solidFill>
              </a:rPr>
              <a:t>record</a:t>
            </a:r>
            <a:r>
              <a:rPr lang="en-US" dirty="0"/>
              <a:t> from the model </a:t>
            </a:r>
            <a:r>
              <a:rPr lang="en-US" dirty="0" smtClean="0"/>
              <a:t>collection.</a:t>
            </a:r>
          </a:p>
          <a:p>
            <a:pPr lvl="1"/>
            <a:r>
              <a:rPr lang="en-US" dirty="0" smtClean="0"/>
              <a:t>Also</a:t>
            </a:r>
            <a:r>
              <a:rPr lang="en-US" dirty="0"/>
              <a:t>, if we want to fetch the result using the </a:t>
            </a:r>
            <a:r>
              <a:rPr lang="en-US" dirty="0">
                <a:solidFill>
                  <a:srgbClr val="FF0000"/>
                </a:solidFill>
              </a:rPr>
              <a:t>primary key</a:t>
            </a:r>
            <a:r>
              <a:rPr lang="en-US" dirty="0"/>
              <a:t>, we can use the </a:t>
            </a:r>
            <a:r>
              <a:rPr lang="en-US" dirty="0">
                <a:solidFill>
                  <a:srgbClr val="FF0000"/>
                </a:solidFill>
              </a:rPr>
              <a:t>Find</a:t>
            </a:r>
            <a:r>
              <a:rPr lang="en-US" dirty="0"/>
              <a:t> method to do </a:t>
            </a:r>
            <a:r>
              <a:rPr lang="en-US" dirty="0" smtClean="0"/>
              <a:t>it.</a:t>
            </a:r>
          </a:p>
          <a:p>
            <a:pPr lvl="1"/>
            <a:r>
              <a:rPr lang="en-US" dirty="0" smtClean="0"/>
              <a:t>Let's </a:t>
            </a:r>
            <a:r>
              <a:rPr lang="en-US" dirty="0"/>
              <a:t>look at a few ways in which we can retrieve a single item using Entity Framework</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Let's try to understand the preceding code: </a:t>
            </a:r>
          </a:p>
          <a:p>
            <a:pPr lvl="2"/>
            <a:r>
              <a:rPr lang="en-US" dirty="0" smtClean="0"/>
              <a:t>We </a:t>
            </a:r>
            <a:r>
              <a:rPr lang="en-US" dirty="0"/>
              <a:t>created an object of the DbContext </a:t>
            </a:r>
            <a:r>
              <a:rPr lang="en-US" dirty="0" smtClean="0"/>
              <a:t>class:</a:t>
            </a:r>
          </a:p>
          <a:p>
            <a:pPr marL="460375" lvl="2" indent="0">
              <a:buNone/>
            </a:pP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50</a:t>
            </a:fld>
            <a:endParaRPr lang="en-US" dirty="0"/>
          </a:p>
        </p:txBody>
      </p:sp>
      <p:pic>
        <p:nvPicPr>
          <p:cNvPr id="7" name="Picture 6"/>
          <p:cNvPicPr>
            <a:picLocks noChangeAspect="1"/>
          </p:cNvPicPr>
          <p:nvPr/>
        </p:nvPicPr>
        <p:blipFill>
          <a:blip r:embed="rId2"/>
          <a:stretch>
            <a:fillRect/>
          </a:stretch>
        </p:blipFill>
        <p:spPr>
          <a:xfrm>
            <a:off x="722812" y="2736676"/>
            <a:ext cx="6579189" cy="1784297"/>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914400" y="5636862"/>
            <a:ext cx="5686425" cy="352425"/>
          </a:xfrm>
          <a:prstGeom prst="rect">
            <a:avLst/>
          </a:prstGeom>
          <a:ln>
            <a:solidFill>
              <a:schemeClr val="accent1"/>
            </a:solidFill>
          </a:ln>
        </p:spPr>
      </p:pic>
    </p:spTree>
    <p:extLst>
      <p:ext uri="{BB962C8B-B14F-4D97-AF65-F5344CB8AC3E}">
        <p14:creationId xmlns:p14="http://schemas.microsoft.com/office/powerpoint/2010/main" val="2301802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 specific item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Retrieved </a:t>
            </a:r>
            <a:r>
              <a:rPr lang="en-US" dirty="0"/>
              <a:t>an item by passing the key values, that is, using the </a:t>
            </a:r>
            <a:r>
              <a:rPr lang="en-US" dirty="0">
                <a:solidFill>
                  <a:srgbClr val="FF0000"/>
                </a:solidFill>
              </a:rPr>
              <a:t>Find</a:t>
            </a:r>
            <a:r>
              <a:rPr lang="en-US" dirty="0"/>
              <a:t> function</a:t>
            </a:r>
            <a:r>
              <a:rPr lang="en-US" dirty="0" smtClean="0"/>
              <a:t>:</a:t>
            </a:r>
          </a:p>
          <a:p>
            <a:pPr marL="460375" lvl="2" indent="0">
              <a:buNone/>
            </a:pPr>
            <a:endParaRPr lang="en-US" dirty="0"/>
          </a:p>
          <a:p>
            <a:pPr marL="460375" lvl="2" indent="0">
              <a:buNone/>
            </a:pPr>
            <a:endParaRPr lang="en-US" dirty="0" smtClean="0"/>
          </a:p>
          <a:p>
            <a:pPr marL="460375" lvl="2" indent="0">
              <a:buNone/>
            </a:pPr>
            <a:endParaRPr lang="en-US" dirty="0" smtClean="0"/>
          </a:p>
          <a:p>
            <a:pPr lvl="2"/>
            <a:r>
              <a:rPr lang="en-US" dirty="0" smtClean="0"/>
              <a:t>Retrieved </a:t>
            </a:r>
            <a:r>
              <a:rPr lang="en-US" dirty="0"/>
              <a:t>an item by passing a non-key value using the </a:t>
            </a:r>
            <a:r>
              <a:rPr lang="en-US" dirty="0">
                <a:solidFill>
                  <a:srgbClr val="FF0000"/>
                </a:solidFill>
              </a:rPr>
              <a:t>FirstOrDefault</a:t>
            </a:r>
            <a:r>
              <a:rPr lang="en-US" dirty="0"/>
              <a:t> function</a:t>
            </a:r>
            <a:r>
              <a:rPr lang="en-US" dirty="0" smtClean="0"/>
              <a:t>:</a:t>
            </a:r>
          </a:p>
          <a:p>
            <a:pPr marL="460375" lvl="2" indent="0">
              <a:buNone/>
            </a:pPr>
            <a:endParaRPr lang="en-US" dirty="0" smtClean="0"/>
          </a:p>
          <a:p>
            <a:pPr marL="460375" lvl="2" indent="0">
              <a:buNone/>
            </a:pPr>
            <a:endParaRPr lang="en-US" dirty="0"/>
          </a:p>
          <a:p>
            <a:pPr marL="460375" lvl="2" indent="0">
              <a:buNone/>
            </a:pPr>
            <a:endParaRPr lang="en-US" dirty="0"/>
          </a:p>
          <a:p>
            <a:pPr lvl="2"/>
            <a:r>
              <a:rPr lang="en-US" dirty="0" smtClean="0"/>
              <a:t>Retrieved </a:t>
            </a:r>
            <a:r>
              <a:rPr lang="en-US" dirty="0"/>
              <a:t>an item by passing a non-key value using the SingleOrDefault function</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51</a:t>
            </a:fld>
            <a:endParaRPr lang="en-US" dirty="0"/>
          </a:p>
        </p:txBody>
      </p:sp>
      <p:pic>
        <p:nvPicPr>
          <p:cNvPr id="8" name="Picture 7"/>
          <p:cNvPicPr>
            <a:picLocks noChangeAspect="1"/>
          </p:cNvPicPr>
          <p:nvPr/>
        </p:nvPicPr>
        <p:blipFill>
          <a:blip r:embed="rId2"/>
          <a:stretch>
            <a:fillRect/>
          </a:stretch>
        </p:blipFill>
        <p:spPr>
          <a:xfrm>
            <a:off x="1084489" y="1941740"/>
            <a:ext cx="4362450" cy="361950"/>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1084489" y="4577106"/>
            <a:ext cx="10202772" cy="295198"/>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1084490" y="3284495"/>
            <a:ext cx="10202772" cy="342251"/>
          </a:xfrm>
          <a:prstGeom prst="rect">
            <a:avLst/>
          </a:prstGeom>
          <a:ln>
            <a:solidFill>
              <a:schemeClr val="accent1"/>
            </a:solidFill>
          </a:ln>
        </p:spPr>
      </p:pic>
    </p:spTree>
    <p:extLst>
      <p:ext uri="{BB962C8B-B14F-4D97-AF65-F5344CB8AC3E}">
        <p14:creationId xmlns:p14="http://schemas.microsoft.com/office/powerpoint/2010/main" val="127345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The FirstOrDefault and SingleOrDefault functions will return the </a:t>
            </a:r>
            <a:r>
              <a:rPr lang="en-US" dirty="0">
                <a:solidFill>
                  <a:srgbClr val="FF0000"/>
                </a:solidFill>
              </a:rPr>
              <a:t>first occurrence</a:t>
            </a:r>
            <a:r>
              <a:rPr lang="en-US" dirty="0"/>
              <a:t> of the item if it is found, else it will return </a:t>
            </a:r>
            <a:r>
              <a:rPr lang="en-US" dirty="0" smtClean="0">
                <a:solidFill>
                  <a:srgbClr val="FF0000"/>
                </a:solidFill>
              </a:rPr>
              <a:t>null</a:t>
            </a:r>
            <a:r>
              <a:rPr lang="en-US" dirty="0" smtClean="0"/>
              <a:t>.</a:t>
            </a:r>
          </a:p>
          <a:p>
            <a:pPr lvl="1"/>
            <a:r>
              <a:rPr lang="en-US" dirty="0" smtClean="0"/>
              <a:t>We </a:t>
            </a:r>
            <a:r>
              <a:rPr lang="en-US" dirty="0"/>
              <a:t>should always check for the null values before using the item retrieved using these </a:t>
            </a:r>
            <a:r>
              <a:rPr lang="en-US" dirty="0" smtClean="0"/>
              <a:t>functions.</a:t>
            </a:r>
          </a:p>
          <a:p>
            <a:pPr lvl="1"/>
            <a:r>
              <a:rPr lang="en-US" dirty="0">
                <a:solidFill>
                  <a:srgbClr val="FF0000"/>
                </a:solidFill>
              </a:rPr>
              <a:t>S</a:t>
            </a:r>
            <a:r>
              <a:rPr lang="en-US" dirty="0" smtClean="0">
                <a:solidFill>
                  <a:srgbClr val="FF0000"/>
                </a:solidFill>
              </a:rPr>
              <a:t>ingleOrDefault</a:t>
            </a:r>
            <a:r>
              <a:rPr lang="en-US" dirty="0" smtClean="0"/>
              <a:t> </a:t>
            </a:r>
            <a:r>
              <a:rPr lang="en-US" dirty="0"/>
              <a:t>will throw an </a:t>
            </a:r>
            <a:r>
              <a:rPr lang="en-US" dirty="0">
                <a:solidFill>
                  <a:srgbClr val="FF0000"/>
                </a:solidFill>
              </a:rPr>
              <a:t>exception</a:t>
            </a:r>
            <a:r>
              <a:rPr lang="en-US" dirty="0"/>
              <a:t> if it finds </a:t>
            </a:r>
            <a:r>
              <a:rPr lang="en-US" dirty="0">
                <a:solidFill>
                  <a:srgbClr val="FF0000"/>
                </a:solidFill>
              </a:rPr>
              <a:t>multiple items</a:t>
            </a:r>
            <a:r>
              <a:rPr lang="en-US" dirty="0"/>
              <a:t> matching the request criteria</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52</a:t>
            </a:fld>
            <a:endParaRPr lang="en-US" dirty="0"/>
          </a:p>
        </p:txBody>
      </p:sp>
    </p:spTree>
    <p:extLst>
      <p:ext uri="{BB962C8B-B14F-4D97-AF65-F5344CB8AC3E}">
        <p14:creationId xmlns:p14="http://schemas.microsoft.com/office/powerpoint/2010/main" val="3598653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item</a:t>
            </a:r>
            <a:endParaRPr lang="en-US" dirty="0"/>
          </a:p>
        </p:txBody>
      </p:sp>
      <p:sp>
        <p:nvSpPr>
          <p:cNvPr id="3" name="Content Placeholder 2"/>
          <p:cNvSpPr>
            <a:spLocks noGrp="1"/>
          </p:cNvSpPr>
          <p:nvPr>
            <p:ph idx="1"/>
          </p:nvPr>
        </p:nvSpPr>
        <p:spPr/>
        <p:txBody>
          <a:bodyPr/>
          <a:lstStyle/>
          <a:p>
            <a:r>
              <a:rPr lang="en-US" dirty="0"/>
              <a:t>To create an item, we simply need to create the model, assign the values in the model properties, and then call the SaveChanges method on Entity </a:t>
            </a:r>
            <a:r>
              <a:rPr lang="en-US" dirty="0" smtClean="0"/>
              <a:t>Framework.</a:t>
            </a:r>
          </a:p>
          <a:p>
            <a:pPr lvl="1"/>
            <a:r>
              <a:rPr lang="en-US" dirty="0" smtClean="0"/>
              <a:t>Now </a:t>
            </a:r>
            <a:r>
              <a:rPr lang="en-US" dirty="0"/>
              <a:t>let's see how we can create a ToDo item using Entity Framework</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Let's try to understand the preceding code: </a:t>
            </a:r>
          </a:p>
          <a:p>
            <a:pPr lvl="2"/>
            <a:r>
              <a:rPr lang="en-US" dirty="0" smtClean="0"/>
              <a:t>We </a:t>
            </a:r>
            <a:r>
              <a:rPr lang="en-US" dirty="0"/>
              <a:t>created an object of the DbContext </a:t>
            </a:r>
            <a:r>
              <a:rPr lang="en-US" dirty="0" smtClean="0"/>
              <a:t>class:</a:t>
            </a:r>
          </a:p>
          <a:p>
            <a:pPr lvl="2"/>
            <a:r>
              <a:rPr lang="en-US" dirty="0" smtClean="0"/>
              <a:t>Created </a:t>
            </a:r>
            <a:r>
              <a:rPr lang="en-US" dirty="0"/>
              <a:t>a new ToDo </a:t>
            </a:r>
            <a:r>
              <a:rPr lang="en-US" dirty="0" smtClean="0"/>
              <a:t>item:</a:t>
            </a:r>
          </a:p>
          <a:p>
            <a:pPr lvl="2"/>
            <a:r>
              <a:rPr lang="en-US" dirty="0" smtClean="0"/>
              <a:t>Populated </a:t>
            </a:r>
            <a:r>
              <a:rPr lang="en-US" dirty="0"/>
              <a:t>the ToDo item properties with the desired values: </a:t>
            </a:r>
            <a:endParaRPr lang="en-US" dirty="0" smtClean="0"/>
          </a:p>
          <a:p>
            <a:pPr lvl="2"/>
            <a:r>
              <a:rPr lang="en-US" dirty="0" smtClean="0"/>
              <a:t>Added </a:t>
            </a:r>
            <a:r>
              <a:rPr lang="en-US" dirty="0"/>
              <a:t>the item to the context </a:t>
            </a:r>
            <a:r>
              <a:rPr lang="en-US" dirty="0" smtClean="0"/>
              <a:t>class:</a:t>
            </a:r>
          </a:p>
          <a:p>
            <a:pPr lvl="2"/>
            <a:r>
              <a:rPr lang="en-US" dirty="0" smtClean="0"/>
              <a:t>Called </a:t>
            </a:r>
            <a:r>
              <a:rPr lang="en-US" dirty="0"/>
              <a:t>Entity Framework's SaveChanges method to persist these changes in the database</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53</a:t>
            </a:fld>
            <a:endParaRPr lang="en-US" dirty="0"/>
          </a:p>
        </p:txBody>
      </p:sp>
      <p:pic>
        <p:nvPicPr>
          <p:cNvPr id="7" name="Picture 6"/>
          <p:cNvPicPr>
            <a:picLocks noChangeAspect="1"/>
          </p:cNvPicPr>
          <p:nvPr/>
        </p:nvPicPr>
        <p:blipFill>
          <a:blip r:embed="rId2"/>
          <a:stretch>
            <a:fillRect/>
          </a:stretch>
        </p:blipFill>
        <p:spPr>
          <a:xfrm>
            <a:off x="716008" y="2416305"/>
            <a:ext cx="4497977" cy="1671415"/>
          </a:xfrm>
          <a:prstGeom prst="rect">
            <a:avLst/>
          </a:prstGeom>
          <a:ln>
            <a:solidFill>
              <a:schemeClr val="accent1"/>
            </a:solidFill>
          </a:ln>
        </p:spPr>
      </p:pic>
    </p:spTree>
    <p:extLst>
      <p:ext uri="{BB962C8B-B14F-4D97-AF65-F5344CB8AC3E}">
        <p14:creationId xmlns:p14="http://schemas.microsoft.com/office/powerpoint/2010/main" val="3559016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Entity Framework's DbContext class is able to identify a new model and generate the respective insert query for it to create a new record on the database</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54</a:t>
            </a:fld>
            <a:endParaRPr lang="en-US" dirty="0"/>
          </a:p>
        </p:txBody>
      </p:sp>
    </p:spTree>
    <p:extLst>
      <p:ext uri="{BB962C8B-B14F-4D97-AF65-F5344CB8AC3E}">
        <p14:creationId xmlns:p14="http://schemas.microsoft.com/office/powerpoint/2010/main" val="2116481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Updating an existing </a:t>
            </a:r>
            <a:r>
              <a:rPr lang="en-US" dirty="0" smtClean="0"/>
              <a:t>item</a:t>
            </a:r>
            <a:endParaRPr lang="en-US" dirty="0"/>
          </a:p>
        </p:txBody>
      </p:sp>
      <p:sp>
        <p:nvSpPr>
          <p:cNvPr id="3" name="Content Placeholder 2"/>
          <p:cNvSpPr>
            <a:spLocks noGrp="1"/>
          </p:cNvSpPr>
          <p:nvPr>
            <p:ph idx="1"/>
          </p:nvPr>
        </p:nvSpPr>
        <p:spPr/>
        <p:txBody>
          <a:bodyPr/>
          <a:lstStyle/>
          <a:p>
            <a:r>
              <a:rPr lang="en-US" dirty="0"/>
              <a:t>To update an existing item, there are two </a:t>
            </a:r>
            <a:r>
              <a:rPr lang="en-US" dirty="0" smtClean="0"/>
              <a:t>possibilities.</a:t>
            </a:r>
          </a:p>
          <a:p>
            <a:pPr lvl="1"/>
            <a:r>
              <a:rPr lang="en-US" dirty="0" smtClean="0"/>
              <a:t>The </a:t>
            </a:r>
            <a:r>
              <a:rPr lang="en-US" dirty="0"/>
              <a:t>first possibility is that we will fetch the model, update some of the properties of the model, and then save the updated model in the </a:t>
            </a:r>
            <a:r>
              <a:rPr lang="en-US" dirty="0" smtClean="0"/>
              <a:t>database.</a:t>
            </a:r>
          </a:p>
          <a:p>
            <a:pPr lvl="1"/>
            <a:r>
              <a:rPr lang="en-US" dirty="0" smtClean="0"/>
              <a:t>To </a:t>
            </a:r>
            <a:r>
              <a:rPr lang="en-US" dirty="0"/>
              <a:t>do this, we just need to fetch the required model using the DbContext class, update its properties, and then call the SaveChanges method on the DbContext </a:t>
            </a:r>
            <a:r>
              <a:rPr lang="en-US" dirty="0" smtClean="0"/>
              <a:t>object.</a:t>
            </a:r>
          </a:p>
          <a:p>
            <a:pPr lvl="1"/>
            <a:r>
              <a:rPr lang="en-US" dirty="0" smtClean="0"/>
              <a:t>Let's </a:t>
            </a:r>
            <a:r>
              <a:rPr lang="en-US" dirty="0"/>
              <a:t>try to update a model with the ID 3</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Let's try to understand the preceding code: </a:t>
            </a:r>
          </a:p>
          <a:p>
            <a:pPr lvl="2"/>
            <a:r>
              <a:rPr lang="en-US" dirty="0" smtClean="0"/>
              <a:t>We </a:t>
            </a:r>
            <a:r>
              <a:rPr lang="en-US" dirty="0"/>
              <a:t>created an object of the DbContext </a:t>
            </a:r>
            <a:r>
              <a:rPr lang="en-US" dirty="0" smtClean="0"/>
              <a:t>class:</a:t>
            </a:r>
          </a:p>
          <a:p>
            <a:pPr lvl="2"/>
            <a:r>
              <a:rPr lang="en-US" dirty="0" smtClean="0"/>
              <a:t>Fetched </a:t>
            </a:r>
            <a:r>
              <a:rPr lang="en-US" dirty="0"/>
              <a:t>the item with id = </a:t>
            </a:r>
            <a:r>
              <a:rPr lang="en-US" dirty="0" smtClean="0"/>
              <a:t>3:</a:t>
            </a:r>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55</a:t>
            </a:fld>
            <a:endParaRPr lang="en-US" dirty="0"/>
          </a:p>
        </p:txBody>
      </p:sp>
      <p:pic>
        <p:nvPicPr>
          <p:cNvPr id="7" name="Picture 6"/>
          <p:cNvPicPr>
            <a:picLocks noChangeAspect="1"/>
          </p:cNvPicPr>
          <p:nvPr/>
        </p:nvPicPr>
        <p:blipFill>
          <a:blip r:embed="rId2"/>
          <a:stretch>
            <a:fillRect/>
          </a:stretch>
        </p:blipFill>
        <p:spPr>
          <a:xfrm>
            <a:off x="702943" y="3270015"/>
            <a:ext cx="4886325" cy="1870764"/>
          </a:xfrm>
          <a:prstGeom prst="rect">
            <a:avLst/>
          </a:prstGeom>
          <a:ln>
            <a:solidFill>
              <a:schemeClr val="accent1"/>
            </a:solidFill>
          </a:ln>
        </p:spPr>
      </p:pic>
    </p:spTree>
    <p:extLst>
      <p:ext uri="{BB962C8B-B14F-4D97-AF65-F5344CB8AC3E}">
        <p14:creationId xmlns:p14="http://schemas.microsoft.com/office/powerpoint/2010/main" val="2266562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Updating an existing </a:t>
            </a:r>
            <a:r>
              <a:rPr lang="en-US" dirty="0" smtClean="0"/>
              <a:t>item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Updated </a:t>
            </a:r>
            <a:r>
              <a:rPr lang="en-US" dirty="0"/>
              <a:t>the model </a:t>
            </a:r>
            <a:r>
              <a:rPr lang="en-US" dirty="0" smtClean="0"/>
              <a:t>properties:</a:t>
            </a:r>
          </a:p>
          <a:p>
            <a:pPr lvl="2"/>
            <a:r>
              <a:rPr lang="en-US" dirty="0" smtClean="0"/>
              <a:t>Called </a:t>
            </a:r>
            <a:r>
              <a:rPr lang="en-US" dirty="0"/>
              <a:t>Entity Framework's SaveChanges method to persist these changes in the database</a:t>
            </a:r>
            <a:r>
              <a:rPr lang="en-US" dirty="0" smtClean="0"/>
              <a:t>:</a:t>
            </a:r>
          </a:p>
          <a:p>
            <a:pPr lvl="1"/>
            <a:r>
              <a:rPr lang="en-US" dirty="0"/>
              <a:t>What is happening in the preceding code is that the DbContext class was still in scope when the entity was being updated and </a:t>
            </a:r>
            <a:r>
              <a:rPr lang="en-US" dirty="0" smtClean="0"/>
              <a:t>saved.</a:t>
            </a:r>
          </a:p>
          <a:p>
            <a:pPr lvl="1"/>
            <a:r>
              <a:rPr lang="en-US" dirty="0" smtClean="0"/>
              <a:t>The </a:t>
            </a:r>
            <a:r>
              <a:rPr lang="en-US" dirty="0"/>
              <a:t>DbContext class is able to track the changes in the entity if it is in </a:t>
            </a:r>
            <a:r>
              <a:rPr lang="en-US" dirty="0" smtClean="0"/>
              <a:t>scope.</a:t>
            </a:r>
          </a:p>
          <a:p>
            <a:pPr lvl="1"/>
            <a:r>
              <a:rPr lang="en-US" dirty="0" smtClean="0"/>
              <a:t>However</a:t>
            </a:r>
            <a:r>
              <a:rPr lang="en-US" dirty="0"/>
              <a:t>, this approach is rarely useful, because in real applications in a typical n-tier application, the entities will be passed through multiple layers, and any layer can update this entity, and at the time of updating the entity, objects are usually disconnected from the context</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56</a:t>
            </a:fld>
            <a:endParaRPr lang="en-US" dirty="0"/>
          </a:p>
        </p:txBody>
      </p:sp>
    </p:spTree>
    <p:extLst>
      <p:ext uri="{BB962C8B-B14F-4D97-AF65-F5344CB8AC3E}">
        <p14:creationId xmlns:p14="http://schemas.microsoft.com/office/powerpoint/2010/main" val="238059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Updating in a Disconnected Environment</a:t>
            </a:r>
            <a:endParaRPr lang="en-US" dirty="0"/>
          </a:p>
        </p:txBody>
      </p:sp>
      <p:sp>
        <p:nvSpPr>
          <p:cNvPr id="8" name="Content Placeholder 7"/>
          <p:cNvSpPr>
            <a:spLocks noGrp="1"/>
          </p:cNvSpPr>
          <p:nvPr>
            <p:ph idx="1"/>
          </p:nvPr>
        </p:nvSpPr>
        <p:spPr/>
        <p:txBody>
          <a:bodyPr/>
          <a:lstStyle/>
          <a:p>
            <a:r>
              <a:rPr lang="en-US" dirty="0"/>
              <a:t>So to perform the updates in such a </a:t>
            </a:r>
            <a:r>
              <a:rPr lang="en-US" dirty="0">
                <a:solidFill>
                  <a:srgbClr val="FF0000"/>
                </a:solidFill>
              </a:rPr>
              <a:t>disconnected environment</a:t>
            </a:r>
            <a:r>
              <a:rPr lang="en-US" dirty="0"/>
              <a:t>, we need to attach the updated entity back to let the DbContext class identify the modifications made in the entity, and then generate the appropriate update SQL accordingly and persist the updates in the </a:t>
            </a:r>
            <a:r>
              <a:rPr lang="en-US" dirty="0" smtClean="0"/>
              <a:t>database.</a:t>
            </a:r>
          </a:p>
          <a:p>
            <a:pPr lvl="1"/>
            <a:r>
              <a:rPr lang="en-US" dirty="0" smtClean="0"/>
              <a:t>This </a:t>
            </a:r>
            <a:r>
              <a:rPr lang="en-US" dirty="0"/>
              <a:t>can be done by attaching the entity back to the DbContext </a:t>
            </a:r>
            <a:r>
              <a:rPr lang="en-US" dirty="0" smtClean="0"/>
              <a:t>class.</a:t>
            </a:r>
          </a:p>
          <a:p>
            <a:pPr lvl="1"/>
            <a:r>
              <a:rPr lang="en-US" dirty="0" smtClean="0"/>
              <a:t>Let's </a:t>
            </a:r>
            <a:r>
              <a:rPr lang="en-US" dirty="0"/>
              <a:t>see how a ToDo model can be attached to the DbContext class if it is being passed from a different </a:t>
            </a:r>
            <a:r>
              <a:rPr lang="en-US" dirty="0" smtClean="0"/>
              <a:t>tier:</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smtClean="0"/>
              <a:t>Let's </a:t>
            </a:r>
            <a:r>
              <a:rPr lang="en-US" dirty="0"/>
              <a:t>try to understand the preceding code: </a:t>
            </a:r>
          </a:p>
          <a:p>
            <a:pPr lvl="2"/>
            <a:r>
              <a:rPr lang="en-US" dirty="0" smtClean="0"/>
              <a:t>We </a:t>
            </a:r>
            <a:r>
              <a:rPr lang="en-US" dirty="0"/>
              <a:t>created an object of the DbContext class</a:t>
            </a:r>
            <a:r>
              <a:rPr lang="en-US" dirty="0" smtClean="0"/>
              <a:t>:</a:t>
            </a:r>
          </a:p>
          <a:p>
            <a:pPr lvl="2"/>
            <a:r>
              <a:rPr lang="en-US" dirty="0" smtClean="0"/>
              <a:t>Attached </a:t>
            </a:r>
            <a:r>
              <a:rPr lang="en-US" dirty="0"/>
              <a:t>the model to the DbContext class and marked this model as modified</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57</a:t>
            </a:fld>
            <a:endParaRPr lang="en-US" dirty="0"/>
          </a:p>
        </p:txBody>
      </p:sp>
      <p:pic>
        <p:nvPicPr>
          <p:cNvPr id="9" name="Picture 8"/>
          <p:cNvPicPr>
            <a:picLocks noChangeAspect="1"/>
          </p:cNvPicPr>
          <p:nvPr/>
        </p:nvPicPr>
        <p:blipFill>
          <a:blip r:embed="rId2"/>
          <a:stretch>
            <a:fillRect/>
          </a:stretch>
        </p:blipFill>
        <p:spPr>
          <a:xfrm>
            <a:off x="771525" y="3147020"/>
            <a:ext cx="5324475" cy="1254618"/>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771525" y="5740310"/>
            <a:ext cx="5855698" cy="309633"/>
          </a:xfrm>
          <a:prstGeom prst="rect">
            <a:avLst/>
          </a:prstGeom>
          <a:ln>
            <a:solidFill>
              <a:schemeClr val="accent1"/>
            </a:solidFill>
          </a:ln>
        </p:spPr>
      </p:pic>
    </p:spTree>
    <p:extLst>
      <p:ext uri="{BB962C8B-B14F-4D97-AF65-F5344CB8AC3E}">
        <p14:creationId xmlns:p14="http://schemas.microsoft.com/office/powerpoint/2010/main" val="194873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Updating in a Disconnected Environment	   </a:t>
            </a:r>
            <a:r>
              <a:rPr lang="en-US" dirty="0" smtClean="0">
                <a:solidFill>
                  <a:srgbClr val="C00000"/>
                </a:solidFill>
              </a:rPr>
              <a:t>|</a:t>
            </a:r>
            <a:endParaRPr lang="en-US" dirty="0">
              <a:solidFill>
                <a:srgbClr val="C00000"/>
              </a:solidFill>
            </a:endParaRPr>
          </a:p>
        </p:txBody>
      </p:sp>
      <p:sp>
        <p:nvSpPr>
          <p:cNvPr id="8" name="Content Placeholder 7"/>
          <p:cNvSpPr>
            <a:spLocks noGrp="1"/>
          </p:cNvSpPr>
          <p:nvPr>
            <p:ph idx="1"/>
          </p:nvPr>
        </p:nvSpPr>
        <p:spPr/>
        <p:txBody>
          <a:bodyPr/>
          <a:lstStyle/>
          <a:p>
            <a:pPr lvl="2"/>
            <a:r>
              <a:rPr lang="en-US" dirty="0"/>
              <a:t>Called Entity Framework's SaveChanges method to persist these changes in the database</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58</a:t>
            </a:fld>
            <a:endParaRPr lang="en-US" dirty="0"/>
          </a:p>
        </p:txBody>
      </p:sp>
    </p:spTree>
    <p:extLst>
      <p:ext uri="{BB962C8B-B14F-4D97-AF65-F5344CB8AC3E}">
        <p14:creationId xmlns:p14="http://schemas.microsoft.com/office/powerpoint/2010/main" val="1616521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In the preceding code, the ToDo model is being </a:t>
            </a:r>
            <a:r>
              <a:rPr lang="en-US" dirty="0">
                <a:solidFill>
                  <a:srgbClr val="FF0000"/>
                </a:solidFill>
              </a:rPr>
              <a:t>modified</a:t>
            </a:r>
            <a:r>
              <a:rPr lang="en-US" dirty="0"/>
              <a:t> and </a:t>
            </a:r>
            <a:r>
              <a:rPr lang="en-US" dirty="0">
                <a:solidFill>
                  <a:srgbClr val="FF0000"/>
                </a:solidFill>
              </a:rPr>
              <a:t>passed</a:t>
            </a:r>
            <a:r>
              <a:rPr lang="en-US" dirty="0"/>
              <a:t> from </a:t>
            </a:r>
            <a:r>
              <a:rPr lang="en-US" dirty="0">
                <a:solidFill>
                  <a:srgbClr val="FF0000"/>
                </a:solidFill>
              </a:rPr>
              <a:t>some other </a:t>
            </a:r>
            <a:r>
              <a:rPr lang="en-US" dirty="0" smtClean="0">
                <a:solidFill>
                  <a:srgbClr val="FF0000"/>
                </a:solidFill>
              </a:rPr>
              <a:t>layer</a:t>
            </a:r>
            <a:r>
              <a:rPr lang="en-US" dirty="0" smtClean="0"/>
              <a:t>.</a:t>
            </a:r>
          </a:p>
          <a:p>
            <a:pPr lvl="1"/>
            <a:r>
              <a:rPr lang="en-US" dirty="0" smtClean="0"/>
              <a:t>This </a:t>
            </a:r>
            <a:r>
              <a:rPr lang="en-US" dirty="0"/>
              <a:t>is a fairly </a:t>
            </a:r>
            <a:r>
              <a:rPr lang="en-US" dirty="0">
                <a:solidFill>
                  <a:srgbClr val="FF0000"/>
                </a:solidFill>
              </a:rPr>
              <a:t>advanced topic</a:t>
            </a:r>
            <a:r>
              <a:rPr lang="en-US" dirty="0"/>
              <a:t> and if it is not clear at this stage, please move on; this will be covered in detail in further chapters</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59</a:t>
            </a:fld>
            <a:endParaRPr lang="en-US" dirty="0"/>
          </a:p>
        </p:txBody>
      </p:sp>
    </p:spTree>
    <p:extLst>
      <p:ext uri="{BB962C8B-B14F-4D97-AF65-F5344CB8AC3E}">
        <p14:creationId xmlns:p14="http://schemas.microsoft.com/office/powerpoint/2010/main" val="277993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a:t>
            </a:r>
            <a:endParaRPr lang="en-US" dirty="0"/>
          </a:p>
        </p:txBody>
      </p:sp>
      <p:sp>
        <p:nvSpPr>
          <p:cNvPr id="10" name="Date Placeholder 9"/>
          <p:cNvSpPr>
            <a:spLocks noGrp="1"/>
          </p:cNvSpPr>
          <p:nvPr>
            <p:ph type="dt" sz="half" idx="2"/>
          </p:nvPr>
        </p:nvSpPr>
        <p:spPr/>
        <p:txBody>
          <a:bodyPr/>
          <a:lstStyle/>
          <a:p>
            <a:fld id="{679C3145-1C81-47DA-B208-D5FF966875A2}"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4880490" cy="4459759"/>
          </a:xfrm>
          <a:prstGeom prst="rect">
            <a:avLst/>
          </a:prstGeom>
          <a:ln>
            <a:solidFill>
              <a:schemeClr val="accent1"/>
            </a:solidFill>
          </a:ln>
        </p:spPr>
      </p:pic>
    </p:spTree>
    <p:extLst>
      <p:ext uri="{BB962C8B-B14F-4D97-AF65-F5344CB8AC3E}">
        <p14:creationId xmlns:p14="http://schemas.microsoft.com/office/powerpoint/2010/main" val="32190129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an item</a:t>
            </a:r>
            <a:endParaRPr lang="en-US" dirty="0"/>
          </a:p>
        </p:txBody>
      </p:sp>
      <p:sp>
        <p:nvSpPr>
          <p:cNvPr id="3" name="Content Placeholder 2"/>
          <p:cNvSpPr>
            <a:spLocks noGrp="1"/>
          </p:cNvSpPr>
          <p:nvPr>
            <p:ph idx="1"/>
          </p:nvPr>
        </p:nvSpPr>
        <p:spPr/>
        <p:txBody>
          <a:bodyPr/>
          <a:lstStyle/>
          <a:p>
            <a:r>
              <a:rPr lang="en-US" dirty="0"/>
              <a:t>To delete an item, we just need to fetch the item that needs to be deleted, call the </a:t>
            </a:r>
            <a:r>
              <a:rPr lang="en-US" dirty="0">
                <a:solidFill>
                  <a:srgbClr val="FF0000"/>
                </a:solidFill>
              </a:rPr>
              <a:t>Remove</a:t>
            </a:r>
            <a:r>
              <a:rPr lang="en-US" dirty="0"/>
              <a:t> method on the model collection, and call the </a:t>
            </a:r>
            <a:r>
              <a:rPr lang="en-US" dirty="0">
                <a:solidFill>
                  <a:srgbClr val="FF0000"/>
                </a:solidFill>
              </a:rPr>
              <a:t>SaveChanges</a:t>
            </a:r>
            <a:r>
              <a:rPr lang="en-US" dirty="0"/>
              <a:t> method on the DbContext </a:t>
            </a:r>
            <a:r>
              <a:rPr lang="en-US" dirty="0" smtClean="0"/>
              <a:t>class.</a:t>
            </a:r>
          </a:p>
          <a:p>
            <a:pPr lvl="1"/>
            <a:r>
              <a:rPr lang="en-US" dirty="0" smtClean="0"/>
              <a:t>Let's </a:t>
            </a:r>
            <a:r>
              <a:rPr lang="en-US" dirty="0"/>
              <a:t>try to delete a model with the ID </a:t>
            </a:r>
            <a:r>
              <a:rPr lang="en-US" dirty="0" smtClean="0"/>
              <a:t>3:</a:t>
            </a:r>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smtClean="0"/>
              <a:t>Let's </a:t>
            </a:r>
            <a:r>
              <a:rPr lang="en-US" dirty="0"/>
              <a:t>try to understand the preceding code: </a:t>
            </a:r>
          </a:p>
          <a:p>
            <a:pPr lvl="2"/>
            <a:r>
              <a:rPr lang="en-US" dirty="0" smtClean="0"/>
              <a:t>We </a:t>
            </a:r>
            <a:r>
              <a:rPr lang="en-US" dirty="0"/>
              <a:t>created an object of the DbContext </a:t>
            </a:r>
            <a:r>
              <a:rPr lang="en-US" dirty="0" smtClean="0"/>
              <a:t>class:</a:t>
            </a:r>
          </a:p>
          <a:p>
            <a:pPr lvl="2"/>
            <a:r>
              <a:rPr lang="en-US" dirty="0" smtClean="0"/>
              <a:t>Fetched </a:t>
            </a:r>
            <a:r>
              <a:rPr lang="en-US" dirty="0"/>
              <a:t>the item with id = </a:t>
            </a:r>
            <a:r>
              <a:rPr lang="en-US" dirty="0" smtClean="0"/>
              <a:t>3:</a:t>
            </a:r>
          </a:p>
          <a:p>
            <a:pPr lvl="2"/>
            <a:r>
              <a:rPr lang="en-US" dirty="0" smtClean="0"/>
              <a:t>Removed </a:t>
            </a:r>
            <a:r>
              <a:rPr lang="en-US" dirty="0"/>
              <a:t>the item from the </a:t>
            </a:r>
            <a:r>
              <a:rPr lang="en-US" dirty="0" smtClean="0"/>
              <a:t>collection:</a:t>
            </a:r>
          </a:p>
          <a:p>
            <a:pPr lvl="2"/>
            <a:r>
              <a:rPr lang="en-US" dirty="0" smtClean="0"/>
              <a:t>Called </a:t>
            </a:r>
            <a:r>
              <a:rPr lang="en-US" dirty="0"/>
              <a:t>Entity Framework's SaveChanges method to persist these changes in the database</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60</a:t>
            </a:fld>
            <a:endParaRPr lang="en-US" dirty="0"/>
          </a:p>
        </p:txBody>
      </p:sp>
      <p:pic>
        <p:nvPicPr>
          <p:cNvPr id="7" name="Picture 6"/>
          <p:cNvPicPr>
            <a:picLocks noChangeAspect="1"/>
          </p:cNvPicPr>
          <p:nvPr/>
        </p:nvPicPr>
        <p:blipFill>
          <a:blip r:embed="rId2"/>
          <a:stretch>
            <a:fillRect/>
          </a:stretch>
        </p:blipFill>
        <p:spPr>
          <a:xfrm>
            <a:off x="757646" y="2336204"/>
            <a:ext cx="4815839" cy="1491938"/>
          </a:xfrm>
          <a:prstGeom prst="rect">
            <a:avLst/>
          </a:prstGeom>
          <a:ln>
            <a:solidFill>
              <a:schemeClr val="accent1"/>
            </a:solidFill>
          </a:ln>
        </p:spPr>
      </p:pic>
    </p:spTree>
    <p:extLst>
      <p:ext uri="{BB962C8B-B14F-4D97-AF65-F5344CB8AC3E}">
        <p14:creationId xmlns:p14="http://schemas.microsoft.com/office/powerpoint/2010/main" val="914881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It is also possible that the </a:t>
            </a:r>
            <a:r>
              <a:rPr lang="en-US" dirty="0">
                <a:solidFill>
                  <a:srgbClr val="FF0000"/>
                </a:solidFill>
              </a:rPr>
              <a:t>model entities</a:t>
            </a:r>
            <a:r>
              <a:rPr lang="en-US" dirty="0"/>
              <a:t> are getting created and deleted while being </a:t>
            </a:r>
            <a:r>
              <a:rPr lang="en-US" dirty="0">
                <a:solidFill>
                  <a:srgbClr val="FF0000"/>
                </a:solidFill>
              </a:rPr>
              <a:t>disconnected</a:t>
            </a:r>
            <a:r>
              <a:rPr lang="en-US" dirty="0"/>
              <a:t> from the DbContext </a:t>
            </a:r>
            <a:r>
              <a:rPr lang="en-US" dirty="0" smtClean="0"/>
              <a:t>class.</a:t>
            </a:r>
          </a:p>
          <a:p>
            <a:pPr lvl="1"/>
            <a:r>
              <a:rPr lang="en-US" dirty="0" smtClean="0"/>
              <a:t>In </a:t>
            </a:r>
            <a:r>
              <a:rPr lang="en-US" dirty="0"/>
              <a:t>these cases, we need to attach the models to the DBContext class, and mark them using the </a:t>
            </a:r>
            <a:r>
              <a:rPr lang="en-US" dirty="0">
                <a:solidFill>
                  <a:srgbClr val="FF0000"/>
                </a:solidFill>
              </a:rPr>
              <a:t>EntityState</a:t>
            </a:r>
            <a:r>
              <a:rPr lang="en-US" dirty="0"/>
              <a:t> property</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61</a:t>
            </a:fld>
            <a:endParaRPr lang="en-US" dirty="0"/>
          </a:p>
        </p:txBody>
      </p:sp>
    </p:spTree>
    <p:extLst>
      <p:ext uri="{BB962C8B-B14F-4D97-AF65-F5344CB8AC3E}">
        <p14:creationId xmlns:p14="http://schemas.microsoft.com/office/powerpoint/2010/main" val="1711008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Choosing persistence </a:t>
            </a:r>
            <a:r>
              <a:rPr lang="en-US" dirty="0" smtClean="0">
                <a:solidFill>
                  <a:schemeClr val="bg1"/>
                </a:solidFill>
              </a:rPr>
              <a:t>approaches</a:t>
            </a:r>
            <a:endParaRPr lang="en-US" dirty="0">
              <a:solidFill>
                <a:schemeClr val="bg1"/>
              </a:solidFill>
            </a:endParaRPr>
          </a:p>
        </p:txBody>
      </p:sp>
      <p:sp>
        <p:nvSpPr>
          <p:cNvPr id="3" name="Content Placeholder 2"/>
          <p:cNvSpPr>
            <a:spLocks noGrp="1"/>
          </p:cNvSpPr>
          <p:nvPr>
            <p:ph idx="1"/>
          </p:nvPr>
        </p:nvSpPr>
        <p:spPr/>
        <p:txBody>
          <a:bodyPr/>
          <a:lstStyle/>
          <a:p>
            <a:r>
              <a:rPr lang="en-US" dirty="0"/>
              <a:t>Now, we saw the three options to create the EDM and the DbContext </a:t>
            </a:r>
            <a:r>
              <a:rPr lang="en-US" dirty="0" smtClean="0"/>
              <a:t>class.</a:t>
            </a:r>
          </a:p>
          <a:p>
            <a:pPr lvl="1"/>
            <a:r>
              <a:rPr lang="en-US" dirty="0" smtClean="0"/>
              <a:t>Which </a:t>
            </a:r>
            <a:r>
              <a:rPr lang="en-US" dirty="0"/>
              <a:t>approach should be used in which scenario, is often a question that many developers </a:t>
            </a:r>
            <a:r>
              <a:rPr lang="en-US" dirty="0" smtClean="0"/>
              <a:t>ask.</a:t>
            </a:r>
          </a:p>
          <a:p>
            <a:pPr lvl="1"/>
            <a:r>
              <a:rPr lang="en-US" dirty="0" smtClean="0"/>
              <a:t>There </a:t>
            </a:r>
            <a:r>
              <a:rPr lang="en-US" dirty="0"/>
              <a:t>is no definite reason for choosing any particular approach, but here is a small checklist that the developers might find very useful while deciding on which approach to </a:t>
            </a:r>
            <a:r>
              <a:rPr lang="en-US" dirty="0" smtClean="0"/>
              <a:t>choose.</a:t>
            </a:r>
          </a:p>
          <a:p>
            <a:pPr lvl="1"/>
            <a:r>
              <a:rPr lang="en-US" dirty="0" smtClean="0"/>
              <a:t>If </a:t>
            </a:r>
            <a:r>
              <a:rPr lang="en-US" dirty="0"/>
              <a:t>at any point, the answer to any question is yes, then that approach should be used without even looking at the next question in the </a:t>
            </a:r>
            <a:r>
              <a:rPr lang="en-US" dirty="0" smtClean="0">
                <a:solidFill>
                  <a:srgbClr val="FF0000"/>
                </a:solidFill>
              </a:rPr>
              <a:t>Checklist A1</a:t>
            </a:r>
            <a:r>
              <a:rPr lang="en-US" dirty="0" smtClean="0"/>
              <a:t>.</a:t>
            </a:r>
            <a:endParaRPr lang="en-US" dirty="0"/>
          </a:p>
        </p:txBody>
      </p:sp>
      <p:sp>
        <p:nvSpPr>
          <p:cNvPr id="6" name="Date Placeholder 5"/>
          <p:cNvSpPr>
            <a:spLocks noGrp="1"/>
          </p:cNvSpPr>
          <p:nvPr>
            <p:ph type="dt" sz="half" idx="2"/>
          </p:nvPr>
        </p:nvSpPr>
        <p:spPr/>
        <p:txBody>
          <a:bodyPr/>
          <a:lstStyle/>
          <a:p>
            <a:fld id="{86C63481-7275-4C40-9EAF-341BD4A9655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62</a:t>
            </a:fld>
            <a:endParaRPr lang="en-US"/>
          </a:p>
        </p:txBody>
      </p:sp>
    </p:spTree>
    <p:extLst>
      <p:ext uri="{BB962C8B-B14F-4D97-AF65-F5344CB8AC3E}">
        <p14:creationId xmlns:p14="http://schemas.microsoft.com/office/powerpoint/2010/main" val="1042920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Checklist A1</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63</a:t>
            </a:fld>
            <a:endParaRPr lang="en-US" dirty="0"/>
          </a:p>
        </p:txBody>
      </p:sp>
      <p:pic>
        <p:nvPicPr>
          <p:cNvPr id="9" name="Picture 8"/>
          <p:cNvPicPr>
            <a:picLocks noChangeAspect="1"/>
          </p:cNvPicPr>
          <p:nvPr/>
        </p:nvPicPr>
        <p:blipFill>
          <a:blip r:embed="rId2"/>
          <a:stretch>
            <a:fillRect/>
          </a:stretch>
        </p:blipFill>
        <p:spPr>
          <a:xfrm>
            <a:off x="152400" y="1259281"/>
            <a:ext cx="8298724" cy="4348086"/>
          </a:xfrm>
          <a:prstGeom prst="rect">
            <a:avLst/>
          </a:prstGeom>
          <a:ln>
            <a:solidFill>
              <a:schemeClr val="accent1"/>
            </a:solidFill>
          </a:ln>
        </p:spPr>
      </p:pic>
    </p:spTree>
    <p:extLst>
      <p:ext uri="{BB962C8B-B14F-4D97-AF65-F5344CB8AC3E}">
        <p14:creationId xmlns:p14="http://schemas.microsoft.com/office/powerpoint/2010/main" val="104658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smtClean="0"/>
              <a:t>Entity Framework DB </a:t>
            </a:r>
            <a:r>
              <a:rPr lang="en-US" dirty="0"/>
              <a:t>First – Managing Entity Relationships</a:t>
            </a:r>
          </a:p>
        </p:txBody>
      </p:sp>
      <p:sp>
        <p:nvSpPr>
          <p:cNvPr id="6" name="Date Placeholder 5"/>
          <p:cNvSpPr>
            <a:spLocks noGrp="1"/>
          </p:cNvSpPr>
          <p:nvPr>
            <p:ph type="dt" sz="half" idx="2"/>
          </p:nvPr>
        </p:nvSpPr>
        <p:spPr/>
        <p:txBody>
          <a:bodyPr/>
          <a:lstStyle/>
          <a:p>
            <a:fld id="{CB78F225-B04D-4973-889D-DD79B753656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t>64</a:t>
            </a:fld>
            <a:endParaRPr lang="en-US"/>
          </a:p>
        </p:txBody>
      </p:sp>
      <p:sp>
        <p:nvSpPr>
          <p:cNvPr id="11" name="Text Placeholder 10"/>
          <p:cNvSpPr>
            <a:spLocks noGrp="1"/>
          </p:cNvSpPr>
          <p:nvPr>
            <p:ph type="body" sz="quarter" idx="16"/>
          </p:nvPr>
        </p:nvSpPr>
        <p:spPr/>
        <p:txBody>
          <a:bodyPr/>
          <a:lstStyle/>
          <a:p>
            <a:r>
              <a:rPr lang="en-US" dirty="0" smtClean="0"/>
              <a:t>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00875" y="4002671"/>
            <a:ext cx="4857750" cy="2505075"/>
          </a:xfrm>
          <a:prstGeom prst="rect">
            <a:avLst/>
          </a:prstGeom>
          <a:ln>
            <a:solidFill>
              <a:schemeClr val="accent1"/>
            </a:solidFill>
          </a:ln>
        </p:spPr>
      </p:pic>
    </p:spTree>
    <p:extLst>
      <p:ext uri="{BB962C8B-B14F-4D97-AF65-F5344CB8AC3E}">
        <p14:creationId xmlns:p14="http://schemas.microsoft.com/office/powerpoint/2010/main" val="166474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we will see how to model </a:t>
            </a:r>
            <a:r>
              <a:rPr lang="en-US" sz="2000" dirty="0">
                <a:solidFill>
                  <a:srgbClr val="FF0000"/>
                </a:solidFill>
              </a:rPr>
              <a:t>relationships</a:t>
            </a:r>
            <a:r>
              <a:rPr lang="en-US" sz="2000" dirty="0"/>
              <a:t> between </a:t>
            </a:r>
            <a:r>
              <a:rPr lang="en-US" sz="2000" dirty="0">
                <a:solidFill>
                  <a:srgbClr val="FF0000"/>
                </a:solidFill>
              </a:rPr>
              <a:t>tables</a:t>
            </a:r>
            <a:r>
              <a:rPr lang="en-US" sz="2000" dirty="0"/>
              <a:t> in our </a:t>
            </a:r>
            <a:r>
              <a:rPr lang="en-US" sz="2000" dirty="0">
                <a:solidFill>
                  <a:srgbClr val="FF0000"/>
                </a:solidFill>
              </a:rPr>
              <a:t>Entity Data Model</a:t>
            </a:r>
            <a:r>
              <a:rPr lang="en-US" sz="2000" dirty="0"/>
              <a:t> and use Entity Framework to work with these related </a:t>
            </a:r>
            <a:r>
              <a:rPr lang="en-US" sz="2000" dirty="0" smtClean="0"/>
              <a:t>entities.</a:t>
            </a:r>
          </a:p>
          <a:p>
            <a:pPr marL="457200">
              <a:buFont typeface="Wingdings" panose="05000000000000000000" pitchFamily="2" charset="2"/>
              <a:buChar char="§"/>
            </a:pPr>
            <a:r>
              <a:rPr lang="en-US" sz="2000" dirty="0" smtClean="0"/>
              <a:t>We </a:t>
            </a:r>
            <a:r>
              <a:rPr lang="en-US" sz="2000" dirty="0"/>
              <a:t>will look at the </a:t>
            </a:r>
            <a:r>
              <a:rPr lang="en-US" sz="2000" dirty="0">
                <a:solidFill>
                  <a:srgbClr val="0070C0"/>
                </a:solidFill>
              </a:rPr>
              <a:t>types of</a:t>
            </a:r>
            <a:r>
              <a:rPr lang="en-US" sz="2000" dirty="0">
                <a:solidFill>
                  <a:srgbClr val="FF0000"/>
                </a:solidFill>
              </a:rPr>
              <a:t> relationship</a:t>
            </a:r>
            <a:r>
              <a:rPr lang="en-US" sz="2000" dirty="0"/>
              <a:t> between the tables, and then we will see how this can be modeled in our Entity Data </a:t>
            </a:r>
            <a:r>
              <a:rPr lang="en-US" sz="2000" dirty="0" smtClean="0"/>
              <a:t>Model.</a:t>
            </a:r>
          </a:p>
          <a:p>
            <a:pPr marL="457200">
              <a:buFont typeface="Wingdings" panose="05000000000000000000" pitchFamily="2" charset="2"/>
              <a:buChar char="§"/>
            </a:pPr>
            <a:r>
              <a:rPr lang="en-US" sz="2000" dirty="0" smtClean="0"/>
              <a:t>We </a:t>
            </a:r>
            <a:r>
              <a:rPr lang="en-US" sz="2000" dirty="0"/>
              <a:t>will then see how we can perform CRUD operations by utilizing these relationships</a:t>
            </a:r>
            <a:r>
              <a:rPr lang="en-US" sz="2000" dirty="0" smtClean="0"/>
              <a:t>.</a:t>
            </a:r>
            <a:endParaRPr lang="en-US" sz="2000" dirty="0"/>
          </a:p>
        </p:txBody>
      </p:sp>
      <p:sp>
        <p:nvSpPr>
          <p:cNvPr id="5" name="Date Placeholder 4"/>
          <p:cNvSpPr>
            <a:spLocks noGrp="1"/>
          </p:cNvSpPr>
          <p:nvPr>
            <p:ph type="dt" sz="half" idx="2"/>
          </p:nvPr>
        </p:nvSpPr>
        <p:spPr/>
        <p:txBody>
          <a:bodyPr/>
          <a:lstStyle/>
          <a:p>
            <a:fld id="{ACAC0075-CBB6-41C6-BFBA-2B058FB28117}"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65</a:t>
            </a:fld>
            <a:endParaRPr lang="en-US"/>
          </a:p>
        </p:txBody>
      </p:sp>
    </p:spTree>
    <p:extLst>
      <p:ext uri="{BB962C8B-B14F-4D97-AF65-F5344CB8AC3E}">
        <p14:creationId xmlns:p14="http://schemas.microsoft.com/office/powerpoint/2010/main" val="1074009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database </a:t>
            </a:r>
            <a:r>
              <a:rPr lang="en-US" dirty="0" smtClean="0">
                <a:solidFill>
                  <a:schemeClr val="bg1"/>
                </a:solidFill>
              </a:rPr>
              <a:t>relationships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As </a:t>
            </a:r>
            <a:r>
              <a:rPr lang="en-US" sz="2000" dirty="0"/>
              <a:t>the complexity of the application grows and the need to store data increases, the number of tables also </a:t>
            </a:r>
            <a:r>
              <a:rPr lang="en-US" sz="2000" dirty="0" smtClean="0"/>
              <a:t>increases.</a:t>
            </a:r>
          </a:p>
          <a:p>
            <a:pPr marL="457200">
              <a:buFont typeface="Wingdings" panose="05000000000000000000" pitchFamily="2" charset="2"/>
              <a:buChar char="§"/>
            </a:pPr>
            <a:r>
              <a:rPr lang="en-US" sz="2000" dirty="0" smtClean="0"/>
              <a:t>If </a:t>
            </a:r>
            <a:r>
              <a:rPr lang="en-US" sz="2000" dirty="0"/>
              <a:t>we are trying to store a complex related set of data, then these tables will also relate to each other using </a:t>
            </a:r>
            <a:r>
              <a:rPr lang="en-US" sz="2000" dirty="0">
                <a:solidFill>
                  <a:srgbClr val="FF0000"/>
                </a:solidFill>
              </a:rPr>
              <a:t>foreign </a:t>
            </a:r>
            <a:r>
              <a:rPr lang="en-US" sz="2000" dirty="0" smtClean="0">
                <a:solidFill>
                  <a:srgbClr val="FF0000"/>
                </a:solidFill>
              </a:rPr>
              <a:t>keys</a:t>
            </a:r>
            <a:r>
              <a:rPr lang="en-US" sz="2000" dirty="0" smtClean="0"/>
              <a:t>.</a:t>
            </a:r>
          </a:p>
          <a:p>
            <a:pPr marL="457200">
              <a:buFont typeface="Wingdings" panose="05000000000000000000" pitchFamily="2" charset="2"/>
              <a:buChar char="§"/>
            </a:pPr>
            <a:r>
              <a:rPr lang="en-US" sz="2000" dirty="0" smtClean="0"/>
              <a:t>To </a:t>
            </a:r>
            <a:r>
              <a:rPr lang="en-US" sz="2000" dirty="0"/>
              <a:t>model our database correctly and have a properly normalized database, we will end up with a set of related </a:t>
            </a:r>
            <a:r>
              <a:rPr lang="en-US" sz="2000" dirty="0" smtClean="0"/>
              <a:t>tables.</a:t>
            </a:r>
          </a:p>
          <a:p>
            <a:pPr marL="457200">
              <a:buFont typeface="Wingdings" panose="05000000000000000000" pitchFamily="2" charset="2"/>
              <a:buChar char="§"/>
            </a:pPr>
            <a:r>
              <a:rPr lang="en-US" sz="2000" dirty="0" smtClean="0"/>
              <a:t>There </a:t>
            </a:r>
            <a:r>
              <a:rPr lang="en-US" sz="2000" dirty="0"/>
              <a:t>are three types of relationship that can exist between </a:t>
            </a:r>
            <a:r>
              <a:rPr lang="en-US" sz="2000" dirty="0" smtClean="0"/>
              <a:t>tables:</a:t>
            </a:r>
          </a:p>
          <a:p>
            <a:pPr marL="685800">
              <a:buFont typeface="Wingdings" panose="05000000000000000000" pitchFamily="2" charset="2"/>
              <a:buChar char="ü"/>
            </a:pPr>
            <a:r>
              <a:rPr lang="en-US" sz="2000" dirty="0" smtClean="0"/>
              <a:t>One-to-many relationship</a:t>
            </a:r>
          </a:p>
          <a:p>
            <a:pPr marL="685800">
              <a:buFont typeface="Wingdings" panose="05000000000000000000" pitchFamily="2" charset="2"/>
              <a:buChar char="ü"/>
            </a:pPr>
            <a:r>
              <a:rPr lang="en-US" sz="2000" dirty="0" smtClean="0"/>
              <a:t>One-to-one relationship</a:t>
            </a:r>
            <a:endParaRPr lang="en-US" sz="2000" dirty="0"/>
          </a:p>
          <a:p>
            <a:pPr marL="685800">
              <a:buFont typeface="Wingdings" panose="05000000000000000000" pitchFamily="2" charset="2"/>
              <a:buChar char="ü"/>
            </a:pPr>
            <a:r>
              <a:rPr lang="en-US" sz="2000" dirty="0" smtClean="0"/>
              <a:t>Many-to-many relationship</a:t>
            </a:r>
          </a:p>
          <a:p>
            <a:pPr marL="457200">
              <a:buFont typeface="Wingdings" panose="05000000000000000000" pitchFamily="2" charset="2"/>
              <a:buChar char="§"/>
            </a:pPr>
            <a:r>
              <a:rPr lang="en-US" sz="2000" dirty="0"/>
              <a:t>Let's try to understand these relationships from a real-world </a:t>
            </a:r>
            <a:r>
              <a:rPr lang="en-US" sz="2000" dirty="0" smtClean="0"/>
              <a:t>perspective.</a:t>
            </a:r>
          </a:p>
          <a:p>
            <a:pPr marL="457200">
              <a:buFont typeface="Wingdings" panose="05000000000000000000" pitchFamily="2" charset="2"/>
              <a:buChar char="§"/>
            </a:pPr>
            <a:r>
              <a:rPr lang="en-US" sz="2000" dirty="0" smtClean="0"/>
              <a:t>We </a:t>
            </a:r>
            <a:r>
              <a:rPr lang="en-US" sz="2000" dirty="0"/>
              <a:t>will then see how these relationships are realized in the database</a:t>
            </a:r>
            <a:r>
              <a:rPr lang="en-US" sz="2000" dirty="0" smtClean="0"/>
              <a:t>.</a:t>
            </a:r>
            <a:endParaRPr lang="en-US" sz="2000" dirty="0"/>
          </a:p>
        </p:txBody>
      </p:sp>
      <p:sp>
        <p:nvSpPr>
          <p:cNvPr id="5" name="Date Placeholder 4"/>
          <p:cNvSpPr>
            <a:spLocks noGrp="1"/>
          </p:cNvSpPr>
          <p:nvPr>
            <p:ph type="dt" sz="half" idx="2"/>
          </p:nvPr>
        </p:nvSpPr>
        <p:spPr/>
        <p:txBody>
          <a:bodyPr/>
          <a:lstStyle/>
          <a:p>
            <a:fld id="{11ADF02B-5B79-4094-A2E8-80C42697BB6A}"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66</a:t>
            </a:fld>
            <a:endParaRPr lang="en-US"/>
          </a:p>
        </p:txBody>
      </p:sp>
    </p:spTree>
    <p:extLst>
      <p:ext uri="{BB962C8B-B14F-4D97-AF65-F5344CB8AC3E}">
        <p14:creationId xmlns:p14="http://schemas.microsoft.com/office/powerpoint/2010/main" val="1036288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One-to-many relationship</a:t>
            </a:r>
          </a:p>
        </p:txBody>
      </p:sp>
      <p:sp>
        <p:nvSpPr>
          <p:cNvPr id="3" name="Content Placeholder 2"/>
          <p:cNvSpPr>
            <a:spLocks noGrp="1"/>
          </p:cNvSpPr>
          <p:nvPr>
            <p:ph idx="1"/>
          </p:nvPr>
        </p:nvSpPr>
        <p:spPr/>
        <p:txBody>
          <a:bodyPr/>
          <a:lstStyle/>
          <a:p>
            <a:r>
              <a:rPr lang="en-US" dirty="0"/>
              <a:t>This type of relationship is needed when a row from one table is related to many rows in another table.</a:t>
            </a:r>
          </a:p>
          <a:p>
            <a:pPr marL="457200">
              <a:buFont typeface="Wingdings" panose="05000000000000000000" pitchFamily="2" charset="2"/>
              <a:buChar char="§"/>
            </a:pPr>
            <a:r>
              <a:rPr lang="en-US" dirty="0"/>
              <a:t>One typical example of this is the </a:t>
            </a:r>
            <a:r>
              <a:rPr lang="en-US" dirty="0">
                <a:solidFill>
                  <a:srgbClr val="FF0000"/>
                </a:solidFill>
              </a:rPr>
              <a:t>employer-employee</a:t>
            </a:r>
            <a:r>
              <a:rPr lang="en-US" dirty="0"/>
              <a:t> relationship.</a:t>
            </a:r>
          </a:p>
          <a:p>
            <a:pPr marL="457200">
              <a:buFont typeface="Wingdings" panose="05000000000000000000" pitchFamily="2" charset="2"/>
              <a:buChar char="§"/>
            </a:pPr>
            <a:r>
              <a:rPr lang="en-US" dirty="0"/>
              <a:t>One organization has many employees, that is, for each row in the Employers table, there will be many rows in the Employees table.</a:t>
            </a:r>
          </a:p>
          <a:p>
            <a:pPr marL="457200">
              <a:buFont typeface="Wingdings" panose="05000000000000000000" pitchFamily="2" charset="2"/>
              <a:buChar char="§"/>
            </a:pPr>
            <a:r>
              <a:rPr lang="en-US" dirty="0"/>
              <a:t>Alternatively, every employee in the Employees table will these belong to only one employer in the Employers table.</a:t>
            </a:r>
          </a:p>
          <a:p>
            <a:pPr marL="457200">
              <a:buFont typeface="Wingdings" panose="05000000000000000000" pitchFamily="2" charset="2"/>
              <a:buChar char="§"/>
            </a:pPr>
            <a:r>
              <a:rPr lang="en-US" dirty="0"/>
              <a:t>It means that an Employer can have </a:t>
            </a:r>
            <a:r>
              <a:rPr lang="en-US" dirty="0">
                <a:solidFill>
                  <a:srgbClr val="FF0000"/>
                </a:solidFill>
              </a:rPr>
              <a:t>0…* </a:t>
            </a:r>
            <a:r>
              <a:rPr lang="en-US" dirty="0"/>
              <a:t>Employees but that an Employee has to be attached to an Employer. </a:t>
            </a:r>
          </a:p>
          <a:p>
            <a:pPr marL="457200">
              <a:buFont typeface="Wingdings" panose="05000000000000000000" pitchFamily="2" charset="2"/>
              <a:buChar char="§"/>
            </a:pPr>
            <a:r>
              <a:rPr lang="en-US" dirty="0"/>
              <a:t>To implement a one-to-many relationship, we have to create a </a:t>
            </a:r>
            <a:r>
              <a:rPr lang="en-US" dirty="0">
                <a:solidFill>
                  <a:srgbClr val="FF0000"/>
                </a:solidFill>
              </a:rPr>
              <a:t>foreign key</a:t>
            </a:r>
            <a:r>
              <a:rPr lang="en-US" dirty="0"/>
              <a:t> in the table that is on the many end, Employees in our case.</a:t>
            </a:r>
          </a:p>
          <a:p>
            <a:pPr marL="457200">
              <a:buFont typeface="Wingdings" panose="05000000000000000000" pitchFamily="2" charset="2"/>
              <a:buChar char="§"/>
            </a:pPr>
            <a:r>
              <a:rPr lang="en-US" dirty="0"/>
              <a:t>This will refer to the Employers table's primary key. The primary key of the table at the one end of relationship, that is, the Employers table will have a unique constraint.</a:t>
            </a:r>
          </a:p>
          <a:p>
            <a:pPr marL="457200">
              <a:buFont typeface="Wingdings" panose="05000000000000000000" pitchFamily="2" charset="2"/>
              <a:buChar char="§"/>
            </a:pPr>
            <a:r>
              <a:rPr lang="en-US" dirty="0"/>
              <a:t>Let's try to visualize this relationship by looking at the database schema created for it </a:t>
            </a:r>
            <a:r>
              <a:rPr lang="en-US" dirty="0">
                <a:solidFill>
                  <a:srgbClr val="FF0000"/>
                </a:solidFill>
              </a:rPr>
              <a:t>(Figure 2-1</a:t>
            </a:r>
            <a:r>
              <a:rPr lang="en-US" dirty="0" smtClean="0">
                <a:solidFill>
                  <a:srgbClr val="FF0000"/>
                </a:solidFill>
              </a:rPr>
              <a:t>)</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65359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a:t>
            </a:r>
            <a:endParaRPr lang="en-US" dirty="0"/>
          </a:p>
        </p:txBody>
      </p:sp>
      <p:sp>
        <p:nvSpPr>
          <p:cNvPr id="5" name="Date Placeholder 4"/>
          <p:cNvSpPr>
            <a:spLocks noGrp="1"/>
          </p:cNvSpPr>
          <p:nvPr>
            <p:ph type="dt" sz="half" idx="2"/>
          </p:nvPr>
        </p:nvSpPr>
        <p:spPr/>
        <p:txBody>
          <a:bodyPr/>
          <a:lstStyle/>
          <a:p>
            <a:fld id="{DCA83C01-75A6-4E65-A946-B2CA22C4CE27}"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68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1" y="1268362"/>
            <a:ext cx="7193336" cy="2911752"/>
          </a:xfrm>
          <a:prstGeom prst="rect">
            <a:avLst/>
          </a:prstGeom>
          <a:ln>
            <a:solidFill>
              <a:schemeClr val="accent1"/>
            </a:solidFill>
          </a:ln>
        </p:spPr>
      </p:pic>
    </p:spTree>
    <p:extLst>
      <p:ext uri="{BB962C8B-B14F-4D97-AF65-F5344CB8AC3E}">
        <p14:creationId xmlns:p14="http://schemas.microsoft.com/office/powerpoint/2010/main" val="3816018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One-to-one relationship</a:t>
            </a:r>
          </a:p>
        </p:txBody>
      </p:sp>
      <p:sp>
        <p:nvSpPr>
          <p:cNvPr id="3" name="Content Placeholder 2"/>
          <p:cNvSpPr>
            <a:spLocks noGrp="1"/>
          </p:cNvSpPr>
          <p:nvPr>
            <p:ph idx="1"/>
          </p:nvPr>
        </p:nvSpPr>
        <p:spPr/>
        <p:txBody>
          <a:bodyPr/>
          <a:lstStyle/>
          <a:p>
            <a:r>
              <a:rPr lang="en-US" dirty="0"/>
              <a:t>This is not a very common scenario, but it is possible.</a:t>
            </a:r>
          </a:p>
          <a:p>
            <a:pPr marL="457200">
              <a:buFont typeface="Wingdings" panose="05000000000000000000" pitchFamily="2" charset="2"/>
              <a:buChar char="§"/>
            </a:pPr>
            <a:r>
              <a:rPr lang="en-US" dirty="0"/>
              <a:t>In this scenario, a row from one table will be related to only one row in another table. Employees and Passports are examples of this.</a:t>
            </a:r>
          </a:p>
          <a:p>
            <a:pPr marL="457200">
              <a:buFont typeface="Wingdings" panose="05000000000000000000" pitchFamily="2" charset="2"/>
              <a:buChar char="§"/>
            </a:pPr>
            <a:r>
              <a:rPr lang="en-US" dirty="0"/>
              <a:t>One employee can have only one passport. So, every row in the Employees table will be related to a single row in the Passports table.</a:t>
            </a:r>
          </a:p>
          <a:p>
            <a:pPr marL="457200">
              <a:buFont typeface="Wingdings" panose="05000000000000000000" pitchFamily="2" charset="2"/>
              <a:buChar char="§"/>
            </a:pPr>
            <a:r>
              <a:rPr lang="en-US" dirty="0"/>
              <a:t>One way to implement a one-to-one relationship in the database is to have a </a:t>
            </a:r>
            <a:r>
              <a:rPr lang="en-US" dirty="0">
                <a:solidFill>
                  <a:srgbClr val="FF0000"/>
                </a:solidFill>
              </a:rPr>
              <a:t>foreign key</a:t>
            </a:r>
            <a:r>
              <a:rPr lang="en-US" dirty="0"/>
              <a:t> in the related table, that is, the Passports table in our case.</a:t>
            </a:r>
          </a:p>
          <a:p>
            <a:pPr marL="457200">
              <a:buFont typeface="Wingdings" panose="05000000000000000000" pitchFamily="2" charset="2"/>
              <a:buChar char="§"/>
            </a:pPr>
            <a:r>
              <a:rPr lang="en-US" dirty="0"/>
              <a:t>These foreign key columns will have a unique constraint to ensure that for every passport, there is only one relation to the Employees table.</a:t>
            </a:r>
          </a:p>
          <a:p>
            <a:pPr marL="457200">
              <a:buFont typeface="Wingdings" panose="05000000000000000000" pitchFamily="2" charset="2"/>
              <a:buChar char="§"/>
            </a:pPr>
            <a:r>
              <a:rPr lang="en-US" dirty="0"/>
              <a:t>Unfortunately, the Entity Framework does not support this way of creating a one-to-one relationship.</a:t>
            </a:r>
          </a:p>
          <a:p>
            <a:pPr marL="685800">
              <a:buFont typeface="Wingdings" panose="05000000000000000000" pitchFamily="2" charset="2"/>
              <a:buChar char="ü"/>
            </a:pPr>
            <a:r>
              <a:rPr lang="en-US" dirty="0"/>
              <a:t>There is another way to create a one-to-one relationship and that is by making both the tables involved in the relationship </a:t>
            </a:r>
            <a:r>
              <a:rPr lang="en-US" dirty="0">
                <a:solidFill>
                  <a:srgbClr val="0070C0"/>
                </a:solidFill>
              </a:rPr>
              <a:t>share a </a:t>
            </a:r>
            <a:r>
              <a:rPr lang="en-US" dirty="0">
                <a:solidFill>
                  <a:srgbClr val="FF0000"/>
                </a:solidFill>
              </a:rPr>
              <a:t>primary key</a:t>
            </a:r>
            <a:r>
              <a:rPr lang="en-US" dirty="0" smtClean="0"/>
              <a:t>.</a:t>
            </a:r>
          </a:p>
          <a:p>
            <a:pPr marL="685800">
              <a:buFont typeface="Wingdings" panose="05000000000000000000" pitchFamily="2" charset="2"/>
              <a:buChar char="ü"/>
            </a:pPr>
            <a:r>
              <a:rPr lang="en-US" dirty="0" smtClean="0"/>
              <a:t>So, if we create a one-to-one relationship by creating both the Passports table and the Employees table share a primary key, then our schema will look like </a:t>
            </a:r>
            <a:r>
              <a:rPr lang="en-US" dirty="0" smtClean="0">
                <a:solidFill>
                  <a:srgbClr val="FF0000"/>
                </a:solidFill>
              </a:rPr>
              <a:t>(Figure 2-2)</a:t>
            </a:r>
            <a:r>
              <a:rPr lang="en-US" dirty="0" smtClean="0"/>
              <a:t>. </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69</a:t>
            </a:fld>
            <a:endParaRPr lang="en-US" dirty="0"/>
          </a:p>
        </p:txBody>
      </p:sp>
    </p:spTree>
    <p:extLst>
      <p:ext uri="{BB962C8B-B14F-4D97-AF65-F5344CB8AC3E}">
        <p14:creationId xmlns:p14="http://schemas.microsoft.com/office/powerpoint/2010/main" val="1043520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modeling and </a:t>
            </a:r>
            <a:r>
              <a:rPr lang="en-US" dirty="0" smtClean="0">
                <a:solidFill>
                  <a:schemeClr val="bg1"/>
                </a:solidFill>
              </a:rPr>
              <a:t>persistence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Entity Framework relies on the </a:t>
            </a:r>
            <a:r>
              <a:rPr lang="en-US" sz="2000" dirty="0">
                <a:solidFill>
                  <a:srgbClr val="FF0000"/>
                </a:solidFill>
              </a:rPr>
              <a:t>conceptual data model</a:t>
            </a:r>
            <a:r>
              <a:rPr lang="en-US" sz="2000" dirty="0"/>
              <a:t> for all its </a:t>
            </a:r>
            <a:r>
              <a:rPr lang="en-US" sz="2000" dirty="0" smtClean="0"/>
              <a:t>working.</a:t>
            </a:r>
          </a:p>
          <a:p>
            <a:pPr marL="457200">
              <a:buFont typeface="Wingdings" panose="05000000000000000000" pitchFamily="2" charset="2"/>
              <a:buChar char="§"/>
            </a:pPr>
            <a:r>
              <a:rPr lang="en-US" sz="2000" dirty="0" smtClean="0"/>
              <a:t>Let's understand what the </a:t>
            </a:r>
            <a:r>
              <a:rPr lang="en-US" sz="2000" dirty="0"/>
              <a:t>Entity Data Model (</a:t>
            </a:r>
            <a:r>
              <a:rPr lang="en-US" sz="2000" dirty="0">
                <a:solidFill>
                  <a:srgbClr val="FF0000"/>
                </a:solidFill>
              </a:rPr>
              <a:t>EDM</a:t>
            </a:r>
            <a:r>
              <a:rPr lang="en-US" sz="2000" dirty="0"/>
              <a:t>) is and how Entity Framework uses it to manage the database operations</a:t>
            </a:r>
            <a:r>
              <a:rPr lang="en-US" sz="2000" dirty="0" smtClean="0"/>
              <a:t>.</a:t>
            </a:r>
          </a:p>
          <a:p>
            <a:pPr marL="457200">
              <a:buFont typeface="Wingdings" panose="05000000000000000000" pitchFamily="2" charset="2"/>
              <a:buChar char="§"/>
            </a:pPr>
            <a:endParaRPr lang="en-US" sz="2000" dirty="0"/>
          </a:p>
        </p:txBody>
      </p:sp>
      <p:sp>
        <p:nvSpPr>
          <p:cNvPr id="5" name="Date Placeholder 4"/>
          <p:cNvSpPr>
            <a:spLocks noGrp="1"/>
          </p:cNvSpPr>
          <p:nvPr>
            <p:ph type="dt" sz="half" idx="2"/>
          </p:nvPr>
        </p:nvSpPr>
        <p:spPr/>
        <p:txBody>
          <a:bodyPr/>
          <a:lstStyle/>
          <a:p>
            <a:fld id="{FCF66F3A-3AAC-4C04-988A-B5927E67ED8D}"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7</a:t>
            </a:fld>
            <a:endParaRPr lang="en-US"/>
          </a:p>
        </p:txBody>
      </p:sp>
    </p:spTree>
    <p:extLst>
      <p:ext uri="{BB962C8B-B14F-4D97-AF65-F5344CB8AC3E}">
        <p14:creationId xmlns:p14="http://schemas.microsoft.com/office/powerpoint/2010/main" val="3677106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2-2</a:t>
            </a:r>
            <a:endParaRPr lang="en-US" dirty="0"/>
          </a:p>
        </p:txBody>
      </p:sp>
      <p:sp>
        <p:nvSpPr>
          <p:cNvPr id="6" name="Date Placeholder 5"/>
          <p:cNvSpPr>
            <a:spLocks noGrp="1"/>
          </p:cNvSpPr>
          <p:nvPr>
            <p:ph type="dt" sz="half" idx="2"/>
          </p:nvPr>
        </p:nvSpPr>
        <p:spPr/>
        <p:txBody>
          <a:bodyPr/>
          <a:lstStyle/>
          <a:p>
            <a:fld id="{CB115F2B-82A4-4EB3-92BC-ECAE73B7AB72}"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70</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220449" cy="4784096"/>
          </a:xfrm>
          <a:prstGeom prst="rect">
            <a:avLst/>
          </a:prstGeom>
          <a:ln>
            <a:solidFill>
              <a:schemeClr val="accent1"/>
            </a:solidFill>
          </a:ln>
        </p:spPr>
      </p:pic>
    </p:spTree>
    <p:extLst>
      <p:ext uri="{BB962C8B-B14F-4D97-AF65-F5344CB8AC3E}">
        <p14:creationId xmlns:p14="http://schemas.microsoft.com/office/powerpoint/2010/main" val="8205498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Many-to-many relationship</a:t>
            </a:r>
          </a:p>
        </p:txBody>
      </p:sp>
      <p:sp>
        <p:nvSpPr>
          <p:cNvPr id="3" name="Content Placeholder 2"/>
          <p:cNvSpPr>
            <a:spLocks noGrp="1"/>
          </p:cNvSpPr>
          <p:nvPr>
            <p:ph idx="1"/>
          </p:nvPr>
        </p:nvSpPr>
        <p:spPr/>
        <p:txBody>
          <a:bodyPr/>
          <a:lstStyle/>
          <a:p>
            <a:r>
              <a:rPr lang="en-US" dirty="0"/>
              <a:t>This is a very common scenario where one row from a table could be related to many rows of another table and vice versa.</a:t>
            </a:r>
          </a:p>
          <a:p>
            <a:pPr marL="457200">
              <a:buFont typeface="Wingdings" panose="05000000000000000000" pitchFamily="2" charset="2"/>
              <a:buChar char="§"/>
            </a:pPr>
            <a:r>
              <a:rPr lang="en-US" dirty="0"/>
              <a:t>An example of this type of relationship could be the </a:t>
            </a:r>
            <a:r>
              <a:rPr lang="en-US" dirty="0">
                <a:solidFill>
                  <a:srgbClr val="FF0000"/>
                </a:solidFill>
              </a:rPr>
              <a:t>EmployeeReports</a:t>
            </a:r>
            <a:r>
              <a:rPr lang="en-US" dirty="0"/>
              <a:t> relationship.</a:t>
            </a:r>
          </a:p>
          <a:p>
            <a:pPr marL="457200">
              <a:buFont typeface="Wingdings" panose="05000000000000000000" pitchFamily="2" charset="2"/>
              <a:buChar char="§"/>
            </a:pPr>
            <a:r>
              <a:rPr lang="en-US" dirty="0"/>
              <a:t>One report can be written by many employees and alternatively, an employee may have written many reports.</a:t>
            </a:r>
          </a:p>
          <a:p>
            <a:pPr marL="457200">
              <a:buFont typeface="Wingdings" panose="05000000000000000000" pitchFamily="2" charset="2"/>
              <a:buChar char="§"/>
            </a:pPr>
            <a:r>
              <a:rPr lang="en-US" dirty="0"/>
              <a:t>To implement a many-to-many relationship, we need to create a </a:t>
            </a:r>
            <a:r>
              <a:rPr lang="en-US" dirty="0">
                <a:solidFill>
                  <a:srgbClr val="FF0000"/>
                </a:solidFill>
              </a:rPr>
              <a:t>third table</a:t>
            </a:r>
            <a:r>
              <a:rPr lang="en-US" dirty="0"/>
              <a:t>.</a:t>
            </a:r>
          </a:p>
          <a:p>
            <a:pPr marL="685800">
              <a:buFont typeface="Wingdings" panose="05000000000000000000" pitchFamily="2" charset="2"/>
              <a:buChar char="ü"/>
            </a:pPr>
            <a:r>
              <a:rPr lang="en-US" dirty="0"/>
              <a:t>This table is often called a </a:t>
            </a:r>
            <a:r>
              <a:rPr lang="en-US" dirty="0">
                <a:solidFill>
                  <a:srgbClr val="FF0000"/>
                </a:solidFill>
              </a:rPr>
              <a:t>join table</a:t>
            </a:r>
            <a:r>
              <a:rPr lang="en-US" dirty="0"/>
              <a:t> or a </a:t>
            </a:r>
            <a:r>
              <a:rPr lang="en-US" dirty="0">
                <a:solidFill>
                  <a:srgbClr val="FF0000"/>
                </a:solidFill>
              </a:rPr>
              <a:t>junction table</a:t>
            </a:r>
            <a:r>
              <a:rPr lang="en-US" dirty="0"/>
              <a:t>.</a:t>
            </a:r>
          </a:p>
          <a:p>
            <a:pPr marL="685800">
              <a:buFont typeface="Wingdings" panose="05000000000000000000" pitchFamily="2" charset="2"/>
              <a:buChar char="ü"/>
            </a:pPr>
            <a:r>
              <a:rPr lang="en-US" dirty="0"/>
              <a:t>The primary keys of this table consist of the foreign keys from both the tables involved in the relationship. </a:t>
            </a:r>
          </a:p>
          <a:p>
            <a:pPr marL="457200">
              <a:buFont typeface="Wingdings" panose="05000000000000000000" pitchFamily="2" charset="2"/>
              <a:buChar char="§"/>
            </a:pPr>
            <a:r>
              <a:rPr lang="en-US" dirty="0"/>
              <a:t>Let's try to visualize this relationship by looking at the database schema created for it in </a:t>
            </a:r>
            <a:r>
              <a:rPr lang="en-US" dirty="0">
                <a:solidFill>
                  <a:srgbClr val="FF0000"/>
                </a:solidFill>
              </a:rPr>
              <a:t>Figure 2-3</a:t>
            </a:r>
            <a:r>
              <a:rPr lang="en-US" dirty="0"/>
              <a:t>.</a:t>
            </a:r>
          </a:p>
          <a:p>
            <a:pPr marL="685800">
              <a:buFont typeface="Wingdings" panose="05000000000000000000" pitchFamily="2" charset="2"/>
              <a:buChar char="ü"/>
            </a:pPr>
            <a:r>
              <a:rPr lang="en-US" dirty="0"/>
              <a:t>In the screenshot, both the tables involved in the relationship are mapped as </a:t>
            </a:r>
            <a:r>
              <a:rPr lang="en-US" dirty="0">
                <a:solidFill>
                  <a:srgbClr val="FF0000"/>
                </a:solidFill>
              </a:rPr>
              <a:t>one-to-many</a:t>
            </a:r>
            <a:r>
              <a:rPr lang="en-US" dirty="0"/>
              <a:t> with our join table, which would effectively give us a </a:t>
            </a:r>
            <a:r>
              <a:rPr lang="en-US" dirty="0">
                <a:solidFill>
                  <a:srgbClr val="FF0000"/>
                </a:solidFill>
              </a:rPr>
              <a:t>many-to-many</a:t>
            </a:r>
            <a:r>
              <a:rPr lang="en-US" dirty="0"/>
              <a:t> relationship between these two tables</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71</a:t>
            </a:fld>
            <a:endParaRPr lang="en-US" dirty="0"/>
          </a:p>
        </p:txBody>
      </p:sp>
    </p:spTree>
    <p:extLst>
      <p:ext uri="{BB962C8B-B14F-4D97-AF65-F5344CB8AC3E}">
        <p14:creationId xmlns:p14="http://schemas.microsoft.com/office/powerpoint/2010/main" val="416528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2-3</a:t>
            </a:r>
            <a:endParaRPr lang="en-US" dirty="0"/>
          </a:p>
        </p:txBody>
      </p:sp>
      <p:sp>
        <p:nvSpPr>
          <p:cNvPr id="6" name="Date Placeholder 5"/>
          <p:cNvSpPr>
            <a:spLocks noGrp="1"/>
          </p:cNvSpPr>
          <p:nvPr>
            <p:ph type="dt" sz="half" idx="2"/>
          </p:nvPr>
        </p:nvSpPr>
        <p:spPr/>
        <p:txBody>
          <a:bodyPr/>
          <a:lstStyle/>
          <a:p>
            <a:fld id="{9ECA74E1-E1D0-4F1D-A2C1-046AE372C694}"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72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6004560" cy="3903528"/>
          </a:xfrm>
          <a:prstGeom prst="rect">
            <a:avLst/>
          </a:prstGeom>
          <a:ln>
            <a:solidFill>
              <a:schemeClr val="accent1"/>
            </a:solidFill>
          </a:ln>
        </p:spPr>
      </p:pic>
    </p:spTree>
    <p:extLst>
      <p:ext uri="{BB962C8B-B14F-4D97-AF65-F5344CB8AC3E}">
        <p14:creationId xmlns:p14="http://schemas.microsoft.com/office/powerpoint/2010/main" val="3981130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Creating the Entity </a:t>
            </a:r>
            <a:r>
              <a:rPr lang="en-US" dirty="0" smtClean="0">
                <a:solidFill>
                  <a:schemeClr val="bg1"/>
                </a:solidFill>
              </a:rPr>
              <a:t>model</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Once we have all the relationships created in the database, the complete database will look like </a:t>
            </a:r>
            <a:r>
              <a:rPr lang="en-US" sz="2000" dirty="0" smtClean="0">
                <a:solidFill>
                  <a:srgbClr val="FF0000"/>
                </a:solidFill>
              </a:rPr>
              <a:t>Figure 2-4</a:t>
            </a:r>
            <a:endParaRPr lang="en-US" sz="2000" dirty="0" smtClean="0"/>
          </a:p>
          <a:p>
            <a:pPr marL="457200">
              <a:buFont typeface="Wingdings" panose="05000000000000000000" pitchFamily="2" charset="2"/>
              <a:buChar char="§"/>
            </a:pPr>
            <a:r>
              <a:rPr lang="en-US" sz="2000" dirty="0"/>
              <a:t>Now, let's add a new ADO.NET </a:t>
            </a:r>
            <a:r>
              <a:rPr lang="en-US" sz="2000" dirty="0" smtClean="0"/>
              <a:t>EDM in </a:t>
            </a:r>
            <a:r>
              <a:rPr lang="en-US" sz="2000" dirty="0"/>
              <a:t>our application, and then, using this existing database, we will create the Entity Data Model, that is, the conceptual model for our </a:t>
            </a:r>
            <a:r>
              <a:rPr lang="en-US" sz="2000" dirty="0" smtClean="0"/>
              <a:t>application (</a:t>
            </a:r>
            <a:r>
              <a:rPr lang="en-US" sz="2000" dirty="0">
                <a:solidFill>
                  <a:srgbClr val="FF0000"/>
                </a:solidFill>
              </a:rPr>
              <a:t>Figure </a:t>
            </a:r>
            <a:r>
              <a:rPr lang="en-US" sz="2000" dirty="0" smtClean="0">
                <a:solidFill>
                  <a:srgbClr val="FF0000"/>
                </a:solidFill>
              </a:rPr>
              <a:t>2-5</a:t>
            </a:r>
            <a:r>
              <a:rPr lang="en-US" sz="2000" dirty="0" smtClean="0"/>
              <a:t>).</a:t>
            </a:r>
          </a:p>
          <a:p>
            <a:pPr marL="457200">
              <a:buFont typeface="Wingdings" panose="05000000000000000000" pitchFamily="2" charset="2"/>
              <a:buChar char="§"/>
            </a:pPr>
            <a:r>
              <a:rPr lang="en-US" dirty="0"/>
              <a:t>We will now start looking at how these relationships are </a:t>
            </a:r>
            <a:r>
              <a:rPr lang="en-US" dirty="0">
                <a:solidFill>
                  <a:srgbClr val="FF0000"/>
                </a:solidFill>
              </a:rPr>
              <a:t>modeled</a:t>
            </a:r>
            <a:r>
              <a:rPr lang="en-US" dirty="0"/>
              <a:t> in the </a:t>
            </a:r>
            <a:r>
              <a:rPr lang="en-US" dirty="0">
                <a:solidFill>
                  <a:srgbClr val="FF0000"/>
                </a:solidFill>
              </a:rPr>
              <a:t>conceptual model</a:t>
            </a:r>
            <a:r>
              <a:rPr lang="en-US" dirty="0"/>
              <a:t> and how we can use them to perform </a:t>
            </a:r>
            <a:r>
              <a:rPr lang="en-US" dirty="0">
                <a:solidFill>
                  <a:srgbClr val="FF0000"/>
                </a:solidFill>
              </a:rPr>
              <a:t>operations</a:t>
            </a:r>
            <a:r>
              <a:rPr lang="en-US" dirty="0"/>
              <a:t> on related </a:t>
            </a:r>
            <a:r>
              <a:rPr lang="en-US" dirty="0">
                <a:solidFill>
                  <a:srgbClr val="FF0000"/>
                </a:solidFill>
              </a:rPr>
              <a:t>entities</a:t>
            </a:r>
            <a:r>
              <a:rPr lang="en-US" dirty="0" smtClean="0"/>
              <a:t>.</a:t>
            </a:r>
            <a:endParaRPr lang="en-US" dirty="0"/>
          </a:p>
        </p:txBody>
      </p:sp>
      <p:sp>
        <p:nvSpPr>
          <p:cNvPr id="5" name="Date Placeholder 4"/>
          <p:cNvSpPr>
            <a:spLocks noGrp="1"/>
          </p:cNvSpPr>
          <p:nvPr>
            <p:ph type="dt" sz="half" idx="2"/>
          </p:nvPr>
        </p:nvSpPr>
        <p:spPr/>
        <p:txBody>
          <a:bodyPr/>
          <a:lstStyle/>
          <a:p>
            <a:fld id="{414665F5-6298-4AE8-BBC5-B56135D10711}"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73</a:t>
            </a:fld>
            <a:endParaRPr lang="en-US"/>
          </a:p>
        </p:txBody>
      </p:sp>
    </p:spTree>
    <p:extLst>
      <p:ext uri="{BB962C8B-B14F-4D97-AF65-F5344CB8AC3E}">
        <p14:creationId xmlns:p14="http://schemas.microsoft.com/office/powerpoint/2010/main" val="538507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2-4</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D63ADD5D-065E-4BB7-92B6-970A47C2B991}"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74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087844" cy="4731843"/>
          </a:xfrm>
          <a:prstGeom prst="rect">
            <a:avLst/>
          </a:prstGeom>
          <a:ln>
            <a:solidFill>
              <a:schemeClr val="accent1"/>
            </a:solidFill>
          </a:ln>
        </p:spPr>
      </p:pic>
    </p:spTree>
    <p:extLst>
      <p:ext uri="{BB962C8B-B14F-4D97-AF65-F5344CB8AC3E}">
        <p14:creationId xmlns:p14="http://schemas.microsoft.com/office/powerpoint/2010/main" val="2270572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We will be using this database to create a sample application to understand how to model all the relationships using Entity Framework</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75</a:t>
            </a:fld>
            <a:endParaRPr lang="en-US" dirty="0"/>
          </a:p>
        </p:txBody>
      </p:sp>
    </p:spTree>
    <p:extLst>
      <p:ext uri="{BB962C8B-B14F-4D97-AF65-F5344CB8AC3E}">
        <p14:creationId xmlns:p14="http://schemas.microsoft.com/office/powerpoint/2010/main" val="2224621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2-5</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3DC09CD0-6026-4249-992D-6B7DB7B73995}" type="datetime1">
              <a:rPr lang="en-US" smtClean="0"/>
              <a:t>4/30/2018</a:t>
            </a:fld>
            <a:endParaRPr lang="en-US" dirty="0"/>
          </a:p>
        </p:txBody>
      </p:sp>
      <p:sp>
        <p:nvSpPr>
          <p:cNvPr id="8" name="Slide Number Placeholder 7"/>
          <p:cNvSpPr>
            <a:spLocks noGrp="1"/>
          </p:cNvSpPr>
          <p:nvPr>
            <p:ph type="sldNum" sz="quarter" idx="4"/>
          </p:nvPr>
        </p:nvSpPr>
        <p:spPr/>
        <p:txBody>
          <a:bodyPr/>
          <a:lstStyle/>
          <a:p>
            <a:fld id="{062D6987-FB6D-4DB8-81B8-AD0F35E3BB5F}" type="slidenum">
              <a:rPr lang="en-US" smtClean="0"/>
              <a:pPr/>
              <a:t>76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3769573" cy="4853764"/>
          </a:xfrm>
          <a:prstGeom prst="rect">
            <a:avLst/>
          </a:prstGeom>
          <a:ln>
            <a:solidFill>
              <a:schemeClr val="accent1"/>
            </a:solidFill>
          </a:ln>
        </p:spPr>
      </p:pic>
    </p:spTree>
    <p:extLst>
      <p:ext uri="{BB962C8B-B14F-4D97-AF65-F5344CB8AC3E}">
        <p14:creationId xmlns:p14="http://schemas.microsoft.com/office/powerpoint/2010/main" val="893487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Modeling a one-to-many </a:t>
            </a:r>
            <a:r>
              <a:rPr lang="en-US" dirty="0" smtClean="0">
                <a:solidFill>
                  <a:schemeClr val="bg1"/>
                </a:solidFill>
              </a:rPr>
              <a:t>relationship</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If we look at the Employer and Employee </a:t>
            </a:r>
            <a:r>
              <a:rPr lang="en-US" sz="2000" dirty="0" smtClean="0"/>
              <a:t>relation </a:t>
            </a:r>
            <a:r>
              <a:rPr lang="en-US" sz="2000" dirty="0" smtClean="0">
                <a:solidFill>
                  <a:srgbClr val="FF0000"/>
                </a:solidFill>
              </a:rPr>
              <a:t>(Figure </a:t>
            </a:r>
            <a:r>
              <a:rPr lang="en-US" sz="2000" dirty="0" smtClean="0">
                <a:solidFill>
                  <a:srgbClr val="FF0000"/>
                </a:solidFill>
              </a:rPr>
              <a:t>2-6)</a:t>
            </a:r>
            <a:r>
              <a:rPr lang="en-US" sz="2000" dirty="0" smtClean="0"/>
              <a:t>, </a:t>
            </a:r>
            <a:r>
              <a:rPr lang="en-US" sz="2000" dirty="0"/>
              <a:t>we can see that the Entity Frameworks </a:t>
            </a:r>
            <a:r>
              <a:rPr lang="en-US" sz="2000" dirty="0">
                <a:solidFill>
                  <a:srgbClr val="FF0000"/>
                </a:solidFill>
              </a:rPr>
              <a:t>Entity Data Model generator</a:t>
            </a:r>
            <a:r>
              <a:rPr lang="en-US" sz="2000" dirty="0"/>
              <a:t> was able to figure out the one-to-many relationship between the database tables and was able to create the same relationship in the conceptual Entity Data Model as well.</a:t>
            </a:r>
          </a:p>
          <a:p>
            <a:pPr marL="457200">
              <a:buFont typeface="Wingdings" panose="05000000000000000000" pitchFamily="2" charset="2"/>
              <a:buChar char="§"/>
            </a:pPr>
            <a:r>
              <a:rPr lang="en-US" sz="2000" dirty="0" smtClean="0"/>
              <a:t>The </a:t>
            </a:r>
            <a:r>
              <a:rPr lang="en-US" sz="2000" dirty="0"/>
              <a:t>relationship in the </a:t>
            </a:r>
            <a:r>
              <a:rPr lang="en-US" sz="2000" dirty="0" smtClean="0">
                <a:solidFill>
                  <a:srgbClr val="FF0000"/>
                </a:solidFill>
              </a:rPr>
              <a:t>EDM</a:t>
            </a:r>
            <a:r>
              <a:rPr lang="en-US" sz="2000" dirty="0" smtClean="0"/>
              <a:t> </a:t>
            </a:r>
            <a:r>
              <a:rPr lang="en-US" sz="2000" dirty="0"/>
              <a:t>is represented by 1 with the entity at the one end of the relationship and by * with the entity on the many end of the </a:t>
            </a:r>
            <a:r>
              <a:rPr lang="en-US" sz="2000" dirty="0" smtClean="0"/>
              <a:t>relationship.</a:t>
            </a:r>
          </a:p>
          <a:p>
            <a:pPr marL="457200">
              <a:buFont typeface="Wingdings" panose="05000000000000000000" pitchFamily="2" charset="2"/>
              <a:buChar char="§"/>
            </a:pPr>
            <a:r>
              <a:rPr lang="en-US" sz="2000" dirty="0" smtClean="0"/>
              <a:t>If </a:t>
            </a:r>
            <a:r>
              <a:rPr lang="en-US" sz="2000" dirty="0"/>
              <a:t>we look at our Entity Data Model, we can see that the Entity Framework created </a:t>
            </a:r>
            <a:r>
              <a:rPr lang="en-US" sz="2000" dirty="0">
                <a:solidFill>
                  <a:srgbClr val="FF0000"/>
                </a:solidFill>
              </a:rPr>
              <a:t>Navigation Properties</a:t>
            </a:r>
            <a:r>
              <a:rPr lang="en-US" sz="2000" dirty="0"/>
              <a:t> in the </a:t>
            </a:r>
            <a:r>
              <a:rPr lang="en-US" sz="2000" dirty="0" smtClean="0"/>
              <a:t>entities.</a:t>
            </a:r>
          </a:p>
          <a:p>
            <a:pPr marL="457200">
              <a:buFont typeface="Wingdings" panose="05000000000000000000" pitchFamily="2" charset="2"/>
              <a:buChar char="§"/>
            </a:pPr>
            <a:r>
              <a:rPr lang="en-US" sz="2000" dirty="0" smtClean="0"/>
              <a:t>The </a:t>
            </a:r>
            <a:r>
              <a:rPr lang="en-US" sz="2000" dirty="0"/>
              <a:t>entity at the one end of the relationship will have a navigation property of the collection type to hold multiple entities on the many </a:t>
            </a:r>
            <a:r>
              <a:rPr lang="en-US" sz="2000" dirty="0" smtClean="0"/>
              <a:t>end.</a:t>
            </a:r>
          </a:p>
          <a:p>
            <a:pPr marL="457200">
              <a:buFont typeface="Wingdings" panose="05000000000000000000" pitchFamily="2" charset="2"/>
              <a:buChar char="§"/>
            </a:pPr>
            <a:r>
              <a:rPr lang="en-US" sz="2000" dirty="0" smtClean="0"/>
              <a:t>Similarly</a:t>
            </a:r>
            <a:r>
              <a:rPr lang="en-US" sz="2000" dirty="0"/>
              <a:t>, the Entity on the many end of the relation will have a navigation property that will let us access the entity related to it on the one </a:t>
            </a:r>
            <a:r>
              <a:rPr lang="en-US" sz="2000" dirty="0" smtClean="0"/>
              <a:t>end. </a:t>
            </a:r>
            <a:endParaRPr lang="en-US" sz="2000" dirty="0" smtClean="0"/>
          </a:p>
          <a:p>
            <a:pPr marL="457200">
              <a:buFont typeface="Wingdings" panose="05000000000000000000" pitchFamily="2" charset="2"/>
              <a:buChar char="§"/>
            </a:pPr>
            <a:r>
              <a:rPr lang="en-US" dirty="0"/>
              <a:t>In our current example, the </a:t>
            </a:r>
            <a:r>
              <a:rPr lang="en-US" dirty="0">
                <a:solidFill>
                  <a:srgbClr val="FF0000"/>
                </a:solidFill>
              </a:rPr>
              <a:t>Employer</a:t>
            </a:r>
            <a:r>
              <a:rPr lang="en-US" dirty="0"/>
              <a:t> model contains a navigation property, </a:t>
            </a:r>
            <a:r>
              <a:rPr lang="en-US" dirty="0">
                <a:solidFill>
                  <a:srgbClr val="FF0000"/>
                </a:solidFill>
              </a:rPr>
              <a:t>Employees</a:t>
            </a:r>
            <a:r>
              <a:rPr lang="en-US" dirty="0"/>
              <a:t>, using which we can retrieve/update the list of employees associated with </a:t>
            </a:r>
            <a:r>
              <a:rPr lang="en-US" dirty="0" smtClean="0"/>
              <a:t>Employer.</a:t>
            </a:r>
          </a:p>
          <a:p>
            <a:pPr marL="457200">
              <a:buFont typeface="Wingdings" panose="05000000000000000000" pitchFamily="2" charset="2"/>
              <a:buChar char="§"/>
            </a:pPr>
            <a:r>
              <a:rPr lang="en-US" dirty="0" smtClean="0"/>
              <a:t>The </a:t>
            </a:r>
            <a:r>
              <a:rPr lang="en-US" dirty="0">
                <a:solidFill>
                  <a:srgbClr val="FF0000"/>
                </a:solidFill>
              </a:rPr>
              <a:t>Employee</a:t>
            </a:r>
            <a:r>
              <a:rPr lang="en-US" dirty="0"/>
              <a:t> model also contains a navigation property, </a:t>
            </a:r>
            <a:r>
              <a:rPr lang="en-US" dirty="0">
                <a:solidFill>
                  <a:srgbClr val="FF0000"/>
                </a:solidFill>
              </a:rPr>
              <a:t>Employer</a:t>
            </a:r>
            <a:r>
              <a:rPr lang="en-US" dirty="0"/>
              <a:t>, using which we can retrieve/update the Employer information for a given Employee</a:t>
            </a:r>
            <a:r>
              <a:rPr lang="en-US" dirty="0" smtClean="0"/>
              <a:t>.</a:t>
            </a:r>
            <a:endParaRPr lang="en-US" dirty="0"/>
          </a:p>
        </p:txBody>
      </p:sp>
      <p:sp>
        <p:nvSpPr>
          <p:cNvPr id="5" name="Date Placeholder 4"/>
          <p:cNvSpPr>
            <a:spLocks noGrp="1"/>
          </p:cNvSpPr>
          <p:nvPr>
            <p:ph type="dt" sz="half" idx="2"/>
          </p:nvPr>
        </p:nvSpPr>
        <p:spPr/>
        <p:txBody>
          <a:bodyPr/>
          <a:lstStyle/>
          <a:p>
            <a:fld id="{4DA83A0D-9D87-4F4C-8E43-546CEA53451E}"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77</a:t>
            </a:fld>
            <a:endParaRPr lang="en-US"/>
          </a:p>
        </p:txBody>
      </p:sp>
    </p:spTree>
    <p:extLst>
      <p:ext uri="{BB962C8B-B14F-4D97-AF65-F5344CB8AC3E}">
        <p14:creationId xmlns:p14="http://schemas.microsoft.com/office/powerpoint/2010/main" val="4108343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 one-to-many </a:t>
            </a:r>
            <a:r>
              <a:rPr lang="en-US" dirty="0" smtClean="0"/>
              <a:t>relationship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If we look at the EDMX XML </a:t>
            </a:r>
            <a:r>
              <a:rPr lang="en-US" dirty="0" smtClean="0"/>
              <a:t>markup </a:t>
            </a:r>
            <a:r>
              <a:rPr lang="en-US" dirty="0" smtClean="0">
                <a:solidFill>
                  <a:srgbClr val="FF0000"/>
                </a:solidFill>
              </a:rPr>
              <a:t>(Figure 2-7)</a:t>
            </a:r>
            <a:r>
              <a:rPr lang="en-US" dirty="0" smtClean="0"/>
              <a:t>, </a:t>
            </a:r>
            <a:r>
              <a:rPr lang="en-US" dirty="0"/>
              <a:t>we can see that the SSDL contains the information about the one-to-many relationship between the tables.</a:t>
            </a:r>
          </a:p>
          <a:p>
            <a:pPr lvl="1"/>
            <a:r>
              <a:rPr lang="en-US" dirty="0"/>
              <a:t>The same relationship is also mentioned in the CSDL to indicate the one-to-many relationship between the entities.</a:t>
            </a:r>
          </a:p>
          <a:p>
            <a:pPr lvl="1"/>
            <a:r>
              <a:rPr lang="en-US" dirty="0"/>
              <a:t>The MSL in this case will simply contain the mapping information of both the tables involved in the relationship to respective database columns</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78</a:t>
            </a:fld>
            <a:endParaRPr lang="en-US" dirty="0"/>
          </a:p>
        </p:txBody>
      </p:sp>
    </p:spTree>
    <p:extLst>
      <p:ext uri="{BB962C8B-B14F-4D97-AF65-F5344CB8AC3E}">
        <p14:creationId xmlns:p14="http://schemas.microsoft.com/office/powerpoint/2010/main" val="3523440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a:t>
            </a:r>
            <a:r>
              <a:rPr lang="en-US" dirty="0" smtClean="0"/>
              <a:t>2-6 || 2-7</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3DC09CD0-6026-4249-992D-6B7DB7B73995}" type="datetime1">
              <a:rPr lang="en-US" smtClean="0"/>
              <a:t>4/30/2018</a:t>
            </a:fld>
            <a:endParaRPr lang="en-US" dirty="0"/>
          </a:p>
        </p:txBody>
      </p:sp>
      <p:sp>
        <p:nvSpPr>
          <p:cNvPr id="8" name="Slide Number Placeholder 7"/>
          <p:cNvSpPr>
            <a:spLocks noGrp="1"/>
          </p:cNvSpPr>
          <p:nvPr>
            <p:ph type="sldNum" sz="quarter" idx="4"/>
          </p:nvPr>
        </p:nvSpPr>
        <p:spPr/>
        <p:txBody>
          <a:bodyPr/>
          <a:lstStyle/>
          <a:p>
            <a:fld id="{062D6987-FB6D-4DB8-81B8-AD0F35E3BB5F}" type="slidenum">
              <a:rPr lang="en-US" smtClean="0"/>
              <a:pPr/>
              <a:t>79</a:t>
            </a:fld>
            <a:endParaRPr lang="en-US"/>
          </a:p>
        </p:txBody>
      </p:sp>
      <p:pic>
        <p:nvPicPr>
          <p:cNvPr id="5" name="Picture 4"/>
          <p:cNvPicPr>
            <a:picLocks noChangeAspect="1"/>
          </p:cNvPicPr>
          <p:nvPr/>
        </p:nvPicPr>
        <p:blipFill>
          <a:blip r:embed="rId2"/>
          <a:stretch>
            <a:fillRect/>
          </a:stretch>
        </p:blipFill>
        <p:spPr>
          <a:xfrm>
            <a:off x="152401" y="1268362"/>
            <a:ext cx="4969596" cy="3199135"/>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5486106" y="1250589"/>
            <a:ext cx="6470411" cy="2763707"/>
          </a:xfrm>
          <a:prstGeom prst="rect">
            <a:avLst/>
          </a:prstGeom>
          <a:ln>
            <a:solidFill>
              <a:schemeClr val="accent1"/>
            </a:solidFill>
          </a:ln>
        </p:spPr>
      </p:pic>
    </p:spTree>
    <p:extLst>
      <p:ext uri="{BB962C8B-B14F-4D97-AF65-F5344CB8AC3E}">
        <p14:creationId xmlns:p14="http://schemas.microsoft.com/office/powerpoint/2010/main" val="249121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Entity Data </a:t>
            </a:r>
            <a:r>
              <a:rPr lang="en-US" dirty="0" smtClean="0"/>
              <a:t>Model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conceptual data model is the </a:t>
            </a:r>
            <a:r>
              <a:rPr lang="en-US" sz="2000" dirty="0">
                <a:solidFill>
                  <a:srgbClr val="FF0000"/>
                </a:solidFill>
              </a:rPr>
              <a:t>heart </a:t>
            </a:r>
            <a:r>
              <a:rPr lang="en-US" sz="2000" dirty="0">
                <a:solidFill>
                  <a:srgbClr val="0070C0"/>
                </a:solidFill>
              </a:rPr>
              <a:t>of</a:t>
            </a:r>
            <a:r>
              <a:rPr lang="en-US" sz="2000" dirty="0">
                <a:solidFill>
                  <a:srgbClr val="FF0000"/>
                </a:solidFill>
              </a:rPr>
              <a:t> Entity </a:t>
            </a:r>
            <a:r>
              <a:rPr lang="en-US" sz="2000" dirty="0" smtClean="0">
                <a:solidFill>
                  <a:srgbClr val="FF0000"/>
                </a:solidFill>
              </a:rPr>
              <a:t>Framework</a:t>
            </a:r>
            <a:r>
              <a:rPr lang="en-US" sz="2000" dirty="0" smtClean="0"/>
              <a:t>.</a:t>
            </a:r>
          </a:p>
          <a:p>
            <a:pPr marL="457200">
              <a:buFont typeface="Wingdings" panose="05000000000000000000" pitchFamily="2" charset="2"/>
              <a:buChar char="§"/>
            </a:pPr>
            <a:r>
              <a:rPr lang="en-US" sz="2000" dirty="0" smtClean="0"/>
              <a:t>To </a:t>
            </a:r>
            <a:r>
              <a:rPr lang="en-US" sz="2000" dirty="0"/>
              <a:t>use Entity Framework, we have to create the conceptual data model, that is, the </a:t>
            </a:r>
            <a:r>
              <a:rPr lang="en-US" sz="2000" dirty="0" smtClean="0">
                <a:solidFill>
                  <a:srgbClr val="FF0000"/>
                </a:solidFill>
              </a:rPr>
              <a:t>EDM</a:t>
            </a:r>
            <a:r>
              <a:rPr lang="en-US" sz="2000" dirty="0" smtClean="0"/>
              <a:t>.</a:t>
            </a:r>
          </a:p>
          <a:p>
            <a:pPr marL="457200">
              <a:buFont typeface="Wingdings" panose="05000000000000000000" pitchFamily="2" charset="2"/>
              <a:buChar char="§"/>
            </a:pPr>
            <a:r>
              <a:rPr lang="en-US" sz="2000" dirty="0" smtClean="0"/>
              <a:t>The </a:t>
            </a:r>
            <a:r>
              <a:rPr lang="en-US" sz="2000" dirty="0"/>
              <a:t>EDM defines </a:t>
            </a:r>
            <a:r>
              <a:rPr lang="en-US" sz="2000" dirty="0" smtClean="0"/>
              <a:t>our</a:t>
            </a:r>
          </a:p>
          <a:p>
            <a:pPr marL="685800">
              <a:buFont typeface="Wingdings" panose="05000000000000000000" pitchFamily="2" charset="2"/>
              <a:buChar char="ü"/>
            </a:pPr>
            <a:r>
              <a:rPr lang="en-US" sz="2000" dirty="0" smtClean="0"/>
              <a:t>conceptual </a:t>
            </a:r>
            <a:r>
              <a:rPr lang="en-US" sz="2000" dirty="0"/>
              <a:t>model </a:t>
            </a:r>
            <a:r>
              <a:rPr lang="en-US" sz="2000" dirty="0" smtClean="0"/>
              <a:t>classes</a:t>
            </a:r>
          </a:p>
          <a:p>
            <a:pPr marL="685800">
              <a:buFont typeface="Wingdings" panose="05000000000000000000" pitchFamily="2" charset="2"/>
              <a:buChar char="ü"/>
            </a:pPr>
            <a:r>
              <a:rPr lang="en-US" sz="2000" dirty="0" smtClean="0"/>
              <a:t>the </a:t>
            </a:r>
            <a:r>
              <a:rPr lang="en-US" sz="2000" dirty="0"/>
              <a:t>relationships between those classes, </a:t>
            </a:r>
            <a:r>
              <a:rPr lang="en-US" sz="2000" dirty="0" smtClean="0"/>
              <a:t>and</a:t>
            </a:r>
          </a:p>
          <a:p>
            <a:pPr marL="685800">
              <a:buFont typeface="Wingdings" panose="05000000000000000000" pitchFamily="2" charset="2"/>
              <a:buChar char="ü"/>
            </a:pPr>
            <a:r>
              <a:rPr lang="en-US" sz="2000" dirty="0" smtClean="0"/>
              <a:t>the </a:t>
            </a:r>
            <a:r>
              <a:rPr lang="en-US" sz="2000" dirty="0"/>
              <a:t>mapping of those models to the database </a:t>
            </a:r>
            <a:r>
              <a:rPr lang="en-US" sz="2000" dirty="0" smtClean="0"/>
              <a:t>schema</a:t>
            </a:r>
          </a:p>
          <a:p>
            <a:pPr marL="457200">
              <a:buFont typeface="Wingdings" panose="05000000000000000000" pitchFamily="2" charset="2"/>
              <a:buChar char="§"/>
            </a:pPr>
            <a:r>
              <a:rPr lang="en-US" sz="2000" dirty="0" smtClean="0"/>
              <a:t>Once </a:t>
            </a:r>
            <a:r>
              <a:rPr lang="en-US" sz="2000" dirty="0"/>
              <a:t>our EDM is created, we can perform all the </a:t>
            </a:r>
            <a:r>
              <a:rPr lang="en-US" sz="2000" dirty="0">
                <a:solidFill>
                  <a:srgbClr val="FF0000"/>
                </a:solidFill>
              </a:rPr>
              <a:t>CRUD</a:t>
            </a:r>
            <a:r>
              <a:rPr lang="en-US" sz="2000" dirty="0">
                <a:solidFill>
                  <a:srgbClr val="0070C0"/>
                </a:solidFill>
              </a:rPr>
              <a:t> operations </a:t>
            </a:r>
            <a:r>
              <a:rPr lang="en-US" sz="2000" dirty="0"/>
              <a:t>(create, retrieve, update, and delete) on our conceptual model, and Entity Framework will translate all these object queries to database queries (SQL). </a:t>
            </a:r>
            <a:endParaRPr lang="en-US" sz="2000" dirty="0" smtClean="0"/>
          </a:p>
          <a:p>
            <a:pPr marL="457200">
              <a:buFont typeface="Wingdings" panose="05000000000000000000" pitchFamily="2" charset="2"/>
              <a:buChar char="§"/>
            </a:pPr>
            <a:r>
              <a:rPr lang="en-US" sz="2000" dirty="0" smtClean="0"/>
              <a:t>Once </a:t>
            </a:r>
            <a:r>
              <a:rPr lang="en-US" sz="2000" dirty="0"/>
              <a:t>these queries are executed, the results will again be converted to conceptual model object instances by Entity </a:t>
            </a:r>
            <a:r>
              <a:rPr lang="en-US" sz="2000" dirty="0" smtClean="0"/>
              <a:t>Framework.</a:t>
            </a:r>
          </a:p>
          <a:p>
            <a:pPr marL="457200">
              <a:buFont typeface="Wingdings" panose="05000000000000000000" pitchFamily="2" charset="2"/>
              <a:buChar char="§"/>
            </a:pPr>
            <a:r>
              <a:rPr lang="en-US" sz="2000" dirty="0" smtClean="0"/>
              <a:t>Entity </a:t>
            </a:r>
            <a:r>
              <a:rPr lang="en-US" sz="2000" dirty="0"/>
              <a:t>Framework will use the </a:t>
            </a:r>
            <a:r>
              <a:rPr lang="en-US" sz="2000" dirty="0">
                <a:solidFill>
                  <a:srgbClr val="FF0000"/>
                </a:solidFill>
              </a:rPr>
              <a:t>mapping</a:t>
            </a:r>
            <a:r>
              <a:rPr lang="en-US" sz="2000" dirty="0"/>
              <a:t> information stored in the EDM to perform this </a:t>
            </a:r>
            <a:r>
              <a:rPr lang="en-US" sz="2000" dirty="0">
                <a:solidFill>
                  <a:srgbClr val="FF0000"/>
                </a:solidFill>
              </a:rPr>
              <a:t>translation</a:t>
            </a:r>
            <a:r>
              <a:rPr lang="en-US" sz="2000" dirty="0"/>
              <a:t> of </a:t>
            </a:r>
            <a:r>
              <a:rPr lang="en-US" sz="2000" dirty="0">
                <a:solidFill>
                  <a:srgbClr val="FF0000"/>
                </a:solidFill>
              </a:rPr>
              <a:t>object</a:t>
            </a:r>
            <a:r>
              <a:rPr lang="en-US" sz="2000" dirty="0"/>
              <a:t> queries to </a:t>
            </a:r>
            <a:r>
              <a:rPr lang="en-US" sz="2000" dirty="0">
                <a:solidFill>
                  <a:srgbClr val="FF0000"/>
                </a:solidFill>
              </a:rPr>
              <a:t>SQL queries</a:t>
            </a:r>
            <a:r>
              <a:rPr lang="en-US" sz="2000" dirty="0"/>
              <a:t>, and the relational data to conceptual </a:t>
            </a:r>
            <a:r>
              <a:rPr lang="en-US" sz="2000" dirty="0" smtClean="0"/>
              <a:t>models</a:t>
            </a:r>
            <a:r>
              <a:rPr lang="en-US" sz="2000" dirty="0" smtClean="0"/>
              <a:t>.</a:t>
            </a:r>
          </a:p>
          <a:p>
            <a:pPr marL="457200">
              <a:buFont typeface="Wingdings" panose="05000000000000000000" pitchFamily="2" charset="2"/>
              <a:buChar char="§"/>
            </a:pPr>
            <a:r>
              <a:rPr lang="en-US" sz="2000" dirty="0" smtClean="0"/>
              <a:t>Once our EDM is ready, we can perform the CRUD operations using the model objects. To be able to perform the CRUD operations, we have to use the </a:t>
            </a:r>
            <a:r>
              <a:rPr lang="en-US" sz="2000" dirty="0" smtClean="0">
                <a:solidFill>
                  <a:srgbClr val="FF0000"/>
                </a:solidFill>
              </a:rPr>
              <a:t>ObjectContext</a:t>
            </a:r>
            <a:r>
              <a:rPr lang="en-US" sz="2000" dirty="0" smtClean="0"/>
              <a:t> </a:t>
            </a:r>
            <a:r>
              <a:rPr lang="en-US" sz="2000" dirty="0" smtClean="0">
                <a:solidFill>
                  <a:srgbClr val="0070C0"/>
                </a:solidFill>
              </a:rPr>
              <a:t>class</a:t>
            </a:r>
            <a:r>
              <a:rPr lang="en-US" sz="2000" dirty="0" smtClean="0"/>
              <a:t>.</a:t>
            </a:r>
            <a:endParaRPr lang="en-US" sz="2000" dirty="0" smtClean="0"/>
          </a:p>
        </p:txBody>
      </p:sp>
      <p:sp>
        <p:nvSpPr>
          <p:cNvPr id="5" name="Date Placeholder 4"/>
          <p:cNvSpPr>
            <a:spLocks noGrp="1"/>
          </p:cNvSpPr>
          <p:nvPr>
            <p:ph type="dt" sz="half" idx="2"/>
          </p:nvPr>
        </p:nvSpPr>
        <p:spPr/>
        <p:txBody>
          <a:bodyPr/>
          <a:lstStyle/>
          <a:p>
            <a:fld id="{ECBE198A-3A64-4769-8342-2E96CE905BA2}"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8</a:t>
            </a:fld>
            <a:endParaRPr lang="en-US"/>
          </a:p>
        </p:txBody>
      </p:sp>
    </p:spTree>
    <p:extLst>
      <p:ext uri="{BB962C8B-B14F-4D97-AF65-F5344CB8AC3E}">
        <p14:creationId xmlns:p14="http://schemas.microsoft.com/office/powerpoint/2010/main" val="29139888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Modeling a one-to-one relationship using </a:t>
            </a:r>
            <a:r>
              <a:rPr lang="en-US" dirty="0" smtClean="0">
                <a:solidFill>
                  <a:schemeClr val="bg1"/>
                </a:solidFill>
              </a:rPr>
              <a:t>EF</a:t>
            </a:r>
            <a:endParaRPr lang="en-US" dirty="0">
              <a:solidFill>
                <a:schemeClr val="bg1"/>
              </a:solidFill>
            </a:endParaRPr>
          </a:p>
        </p:txBody>
      </p:sp>
      <p:sp>
        <p:nvSpPr>
          <p:cNvPr id="4" name="Content Placeholder 3"/>
          <p:cNvSpPr>
            <a:spLocks noGrp="1"/>
          </p:cNvSpPr>
          <p:nvPr>
            <p:ph idx="1"/>
          </p:nvPr>
        </p:nvSpPr>
        <p:spPr/>
        <p:txBody>
          <a:bodyPr/>
          <a:lstStyle/>
          <a:p>
            <a:r>
              <a:rPr lang="en-US" dirty="0"/>
              <a:t>Now, let's look at the models that have one-to-one </a:t>
            </a:r>
            <a:r>
              <a:rPr lang="en-US" dirty="0" smtClean="0"/>
              <a:t>relationships.</a:t>
            </a:r>
          </a:p>
          <a:p>
            <a:pPr lvl="1"/>
            <a:r>
              <a:rPr lang="en-US" dirty="0" smtClean="0"/>
              <a:t>The </a:t>
            </a:r>
            <a:r>
              <a:rPr lang="en-US" dirty="0"/>
              <a:t>Employees table and Passports table has a one-to-one </a:t>
            </a:r>
            <a:r>
              <a:rPr lang="en-US" dirty="0" smtClean="0"/>
              <a:t>relationship.</a:t>
            </a:r>
          </a:p>
          <a:p>
            <a:pPr lvl="1"/>
            <a:r>
              <a:rPr lang="en-US" dirty="0" smtClean="0"/>
              <a:t>If </a:t>
            </a:r>
            <a:r>
              <a:rPr lang="en-US" dirty="0"/>
              <a:t>we look at the Employee and Passport </a:t>
            </a:r>
            <a:r>
              <a:rPr lang="en-US" dirty="0" smtClean="0"/>
              <a:t>relationship </a:t>
            </a:r>
            <a:r>
              <a:rPr lang="en-US" dirty="0">
                <a:solidFill>
                  <a:srgbClr val="FF0000"/>
                </a:solidFill>
              </a:rPr>
              <a:t>(Figure </a:t>
            </a:r>
            <a:r>
              <a:rPr lang="en-US" dirty="0" smtClean="0">
                <a:solidFill>
                  <a:srgbClr val="FF0000"/>
                </a:solidFill>
              </a:rPr>
              <a:t>2-8)</a:t>
            </a:r>
            <a:r>
              <a:rPr lang="en-US" dirty="0" smtClean="0"/>
              <a:t>, </a:t>
            </a:r>
            <a:r>
              <a:rPr lang="en-US" dirty="0"/>
              <a:t>we can see that the Entity Framework Entity Data Model generator was able to figure out the one-to-one relationship between these tables and was able to create the same relationship in the conceptual Entity Data Model </a:t>
            </a:r>
            <a:r>
              <a:rPr lang="en-US" dirty="0" smtClean="0"/>
              <a:t>as well.</a:t>
            </a:r>
          </a:p>
          <a:p>
            <a:pPr lvl="1"/>
            <a:r>
              <a:rPr lang="en-US" dirty="0"/>
              <a:t>Also, one-to-one relationships in the Entity Data Model are represented by </a:t>
            </a:r>
            <a:r>
              <a:rPr lang="en-US" dirty="0">
                <a:solidFill>
                  <a:srgbClr val="FF0000"/>
                </a:solidFill>
              </a:rPr>
              <a:t>1</a:t>
            </a:r>
            <a:r>
              <a:rPr lang="en-US" dirty="0"/>
              <a:t> with the Employee entity, because this is the main entity in the </a:t>
            </a:r>
            <a:r>
              <a:rPr lang="en-US" dirty="0" smtClean="0"/>
              <a:t>relation.</a:t>
            </a:r>
          </a:p>
          <a:p>
            <a:pPr lvl="1"/>
            <a:r>
              <a:rPr lang="en-US" dirty="0" smtClean="0"/>
              <a:t>The </a:t>
            </a:r>
            <a:r>
              <a:rPr lang="en-US" dirty="0"/>
              <a:t>Passport entity shows </a:t>
            </a:r>
            <a:r>
              <a:rPr lang="en-US" dirty="0">
                <a:solidFill>
                  <a:srgbClr val="FF0000"/>
                </a:solidFill>
              </a:rPr>
              <a:t>0..1,</a:t>
            </a:r>
            <a:r>
              <a:rPr lang="en-US" dirty="0"/>
              <a:t> which means that there could be either </a:t>
            </a:r>
            <a:r>
              <a:rPr lang="en-US" dirty="0">
                <a:solidFill>
                  <a:srgbClr val="FF0000"/>
                </a:solidFill>
              </a:rPr>
              <a:t>0 or 1 entries</a:t>
            </a:r>
            <a:r>
              <a:rPr lang="en-US" dirty="0"/>
              <a:t> in the Passport table for each </a:t>
            </a:r>
            <a:r>
              <a:rPr lang="en-US" dirty="0" smtClean="0"/>
              <a:t>employee.</a:t>
            </a:r>
          </a:p>
          <a:p>
            <a:pPr lvl="1"/>
            <a:r>
              <a:rPr lang="en-US" dirty="0" smtClean="0"/>
              <a:t>Entity </a:t>
            </a:r>
            <a:r>
              <a:rPr lang="en-US" dirty="0"/>
              <a:t>Framework also created Navigation Properties in the entities. Navigation properties are properties that link the entities to related </a:t>
            </a:r>
            <a:r>
              <a:rPr lang="en-US" dirty="0" smtClean="0"/>
              <a:t>entities.</a:t>
            </a:r>
          </a:p>
          <a:p>
            <a:pPr lvl="1"/>
            <a:r>
              <a:rPr lang="en-US" dirty="0" smtClean="0"/>
              <a:t>Using </a:t>
            </a:r>
            <a:r>
              <a:rPr lang="en-US" dirty="0"/>
              <a:t>navigation properties, we can access the entities related to a given </a:t>
            </a:r>
            <a:r>
              <a:rPr lang="en-US" dirty="0" smtClean="0"/>
              <a:t>entity.</a:t>
            </a:r>
          </a:p>
          <a:p>
            <a:pPr lvl="1"/>
            <a:r>
              <a:rPr lang="en-US" dirty="0" smtClean="0"/>
              <a:t>The </a:t>
            </a:r>
            <a:r>
              <a:rPr lang="en-US" dirty="0"/>
              <a:t>Employee model contains a navigation property, Passport, using which we can access the related Passport entity and similarly, the Passport model contains a navigation property, Employee, using which we can access the Employee object related </a:t>
            </a:r>
            <a:r>
              <a:rPr lang="en-US" dirty="0" smtClean="0"/>
              <a:t>to Passport.</a:t>
            </a:r>
            <a:endParaRPr lang="en-US" dirty="0"/>
          </a:p>
        </p:txBody>
      </p:sp>
      <p:sp>
        <p:nvSpPr>
          <p:cNvPr id="6" name="Date Placeholder 5"/>
          <p:cNvSpPr>
            <a:spLocks noGrp="1"/>
          </p:cNvSpPr>
          <p:nvPr>
            <p:ph type="dt" sz="half" idx="2"/>
          </p:nvPr>
        </p:nvSpPr>
        <p:spPr/>
        <p:txBody>
          <a:bodyPr/>
          <a:lstStyle/>
          <a:p>
            <a:fld id="{41BA64D5-0643-47A3-A311-2E571A99AD71}"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80</a:t>
            </a:fld>
            <a:endParaRPr lang="en-US"/>
          </a:p>
        </p:txBody>
      </p:sp>
    </p:spTree>
    <p:extLst>
      <p:ext uri="{BB962C8B-B14F-4D97-AF65-F5344CB8AC3E}">
        <p14:creationId xmlns:p14="http://schemas.microsoft.com/office/powerpoint/2010/main" val="1561619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Modeling a one-to-one relationship using </a:t>
            </a:r>
            <a:r>
              <a:rPr lang="en-US" dirty="0" smtClean="0">
                <a:solidFill>
                  <a:schemeClr val="bg1"/>
                </a:solidFill>
              </a:rPr>
              <a:t>EF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a:t>If we look at the EDMX XML </a:t>
            </a:r>
            <a:r>
              <a:rPr lang="en-US" dirty="0" smtClean="0"/>
              <a:t>markup, </a:t>
            </a:r>
            <a:r>
              <a:rPr lang="en-US" dirty="0"/>
              <a:t>we can see that the SSDL contains the information about this one-to-one relationship between the tables.</a:t>
            </a:r>
          </a:p>
          <a:p>
            <a:pPr lvl="1"/>
            <a:r>
              <a:rPr lang="en-US" dirty="0"/>
              <a:t>The same relationship is also mentioned in the CSDL </a:t>
            </a:r>
            <a:r>
              <a:rPr lang="en-US" dirty="0">
                <a:solidFill>
                  <a:srgbClr val="FF0000"/>
                </a:solidFill>
              </a:rPr>
              <a:t>(Figure 2-9</a:t>
            </a:r>
            <a:r>
              <a:rPr lang="en-US" dirty="0" smtClean="0">
                <a:solidFill>
                  <a:srgbClr val="FF0000"/>
                </a:solidFill>
              </a:rPr>
              <a:t>) </a:t>
            </a:r>
            <a:r>
              <a:rPr lang="en-US" dirty="0" smtClean="0"/>
              <a:t>to </a:t>
            </a:r>
            <a:r>
              <a:rPr lang="en-US" dirty="0"/>
              <a:t>indicate the one-to-one relationship between these entities.</a:t>
            </a:r>
          </a:p>
          <a:p>
            <a:pPr lvl="1"/>
            <a:r>
              <a:rPr lang="en-US" dirty="0"/>
              <a:t>MSL in this case will simply contain the mapping information of both the tables involved in the relationship to the respective database columns</a:t>
            </a:r>
            <a:r>
              <a:rPr lang="en-US" dirty="0" smtClean="0"/>
              <a:t>.</a:t>
            </a:r>
            <a:endParaRPr lang="en-US" dirty="0"/>
          </a:p>
        </p:txBody>
      </p:sp>
      <p:sp>
        <p:nvSpPr>
          <p:cNvPr id="6" name="Date Placeholder 5"/>
          <p:cNvSpPr>
            <a:spLocks noGrp="1"/>
          </p:cNvSpPr>
          <p:nvPr>
            <p:ph type="dt" sz="half" idx="2"/>
          </p:nvPr>
        </p:nvSpPr>
        <p:spPr/>
        <p:txBody>
          <a:bodyPr/>
          <a:lstStyle/>
          <a:p>
            <a:fld id="{41BA64D5-0643-47A3-A311-2E571A99AD71}"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81</a:t>
            </a:fld>
            <a:endParaRPr lang="en-US"/>
          </a:p>
        </p:txBody>
      </p:sp>
    </p:spTree>
    <p:extLst>
      <p:ext uri="{BB962C8B-B14F-4D97-AF65-F5344CB8AC3E}">
        <p14:creationId xmlns:p14="http://schemas.microsoft.com/office/powerpoint/2010/main" val="3751274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a:t>
            </a:r>
            <a:r>
              <a:rPr lang="en-US" dirty="0" smtClean="0"/>
              <a:t>2-8 || 2-9</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endParaRPr lang="en-US" sz="2000" dirty="0" smtClean="0"/>
          </a:p>
          <a:p>
            <a:pPr indent="0">
              <a:buNone/>
            </a:pPr>
            <a:endParaRPr lang="en-US" sz="2000" dirty="0"/>
          </a:p>
        </p:txBody>
      </p:sp>
      <p:sp>
        <p:nvSpPr>
          <p:cNvPr id="6" name="Date Placeholder 5"/>
          <p:cNvSpPr>
            <a:spLocks noGrp="1"/>
          </p:cNvSpPr>
          <p:nvPr>
            <p:ph type="dt" sz="half" idx="2"/>
          </p:nvPr>
        </p:nvSpPr>
        <p:spPr/>
        <p:txBody>
          <a:bodyPr/>
          <a:lstStyle/>
          <a:p>
            <a:fld id="{3DC09CD0-6026-4249-992D-6B7DB7B73995}" type="datetime1">
              <a:rPr lang="en-US" smtClean="0"/>
              <a:t>4/30/2018</a:t>
            </a:fld>
            <a:endParaRPr lang="en-US" dirty="0"/>
          </a:p>
        </p:txBody>
      </p:sp>
      <p:sp>
        <p:nvSpPr>
          <p:cNvPr id="8" name="Slide Number Placeholder 7"/>
          <p:cNvSpPr>
            <a:spLocks noGrp="1"/>
          </p:cNvSpPr>
          <p:nvPr>
            <p:ph type="sldNum" sz="quarter" idx="4"/>
          </p:nvPr>
        </p:nvSpPr>
        <p:spPr/>
        <p:txBody>
          <a:bodyPr/>
          <a:lstStyle/>
          <a:p>
            <a:fld id="{062D6987-FB6D-4DB8-81B8-AD0F35E3BB5F}" type="slidenum">
              <a:rPr lang="en-US" smtClean="0"/>
              <a:pPr/>
              <a:t>82</a:t>
            </a:fld>
            <a:endParaRPr lang="en-US"/>
          </a:p>
        </p:txBody>
      </p:sp>
      <p:pic>
        <p:nvPicPr>
          <p:cNvPr id="3" name="Picture 2"/>
          <p:cNvPicPr>
            <a:picLocks noChangeAspect="1"/>
          </p:cNvPicPr>
          <p:nvPr/>
        </p:nvPicPr>
        <p:blipFill>
          <a:blip r:embed="rId2"/>
          <a:stretch>
            <a:fillRect/>
          </a:stretch>
        </p:blipFill>
        <p:spPr>
          <a:xfrm>
            <a:off x="5803064" y="1268362"/>
            <a:ext cx="5970815" cy="242094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175857" y="1268362"/>
            <a:ext cx="5361486" cy="3629084"/>
          </a:xfrm>
          <a:prstGeom prst="rect">
            <a:avLst/>
          </a:prstGeom>
          <a:ln>
            <a:solidFill>
              <a:schemeClr val="accent1"/>
            </a:solidFill>
          </a:ln>
        </p:spPr>
      </p:pic>
    </p:spTree>
    <p:extLst>
      <p:ext uri="{BB962C8B-B14F-4D97-AF65-F5344CB8AC3E}">
        <p14:creationId xmlns:p14="http://schemas.microsoft.com/office/powerpoint/2010/main" val="3359448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Modeling </a:t>
            </a:r>
            <a:r>
              <a:rPr lang="en-US" dirty="0">
                <a:solidFill>
                  <a:schemeClr val="bg1"/>
                </a:solidFill>
              </a:rPr>
              <a:t>many-to-many relationship using </a:t>
            </a:r>
            <a:r>
              <a:rPr lang="en-US" dirty="0" smtClean="0">
                <a:solidFill>
                  <a:schemeClr val="bg1"/>
                </a:solidFill>
              </a:rPr>
              <a:t>EF</a:t>
            </a:r>
            <a:endParaRPr lang="en-US" dirty="0">
              <a:solidFill>
                <a:schemeClr val="bg1"/>
              </a:solidFill>
            </a:endParaRPr>
          </a:p>
        </p:txBody>
      </p:sp>
      <p:sp>
        <p:nvSpPr>
          <p:cNvPr id="4" name="Content Placeholder 3"/>
          <p:cNvSpPr>
            <a:spLocks noGrp="1"/>
          </p:cNvSpPr>
          <p:nvPr>
            <p:ph idx="1"/>
          </p:nvPr>
        </p:nvSpPr>
        <p:spPr/>
        <p:txBody>
          <a:bodyPr/>
          <a:lstStyle/>
          <a:p>
            <a:r>
              <a:rPr lang="en-US" dirty="0"/>
              <a:t>Now, let's look at the models that have many-to-many </a:t>
            </a:r>
            <a:r>
              <a:rPr lang="en-US" dirty="0" smtClean="0"/>
              <a:t>relationships.</a:t>
            </a:r>
          </a:p>
          <a:p>
            <a:pPr lvl="1"/>
            <a:r>
              <a:rPr lang="en-US" dirty="0" smtClean="0"/>
              <a:t>The </a:t>
            </a:r>
            <a:r>
              <a:rPr lang="en-US" dirty="0"/>
              <a:t>Employees table and the Reports table have a many-to-many </a:t>
            </a:r>
            <a:r>
              <a:rPr lang="en-US" dirty="0" smtClean="0"/>
              <a:t>relationship.</a:t>
            </a:r>
          </a:p>
          <a:p>
            <a:pPr lvl="1"/>
            <a:r>
              <a:rPr lang="en-US" dirty="0" smtClean="0"/>
              <a:t>If </a:t>
            </a:r>
            <a:r>
              <a:rPr lang="en-US" dirty="0"/>
              <a:t>we look at the Employer and Report </a:t>
            </a:r>
            <a:r>
              <a:rPr lang="en-US" dirty="0" smtClean="0"/>
              <a:t>relationship </a:t>
            </a:r>
            <a:r>
              <a:rPr lang="en-US" dirty="0">
                <a:solidFill>
                  <a:srgbClr val="FF0000"/>
                </a:solidFill>
              </a:rPr>
              <a:t>(Figure </a:t>
            </a:r>
            <a:r>
              <a:rPr lang="en-US" dirty="0" smtClean="0">
                <a:solidFill>
                  <a:srgbClr val="FF0000"/>
                </a:solidFill>
              </a:rPr>
              <a:t>2-10)</a:t>
            </a:r>
            <a:r>
              <a:rPr lang="en-US" dirty="0" smtClean="0"/>
              <a:t>, </a:t>
            </a:r>
            <a:r>
              <a:rPr lang="en-US" dirty="0"/>
              <a:t>we can see that the Entity Framework Entity Data Model generator was able to figure out this many-to-many relationship between these tables and was able to create the same relationship in the conceptual Entity Data Model as </a:t>
            </a:r>
            <a:r>
              <a:rPr lang="en-US" dirty="0" smtClean="0"/>
              <a:t>well.</a:t>
            </a:r>
          </a:p>
          <a:p>
            <a:pPr lvl="1"/>
            <a:r>
              <a:rPr lang="en-US" dirty="0" smtClean="0"/>
              <a:t>The </a:t>
            </a:r>
            <a:r>
              <a:rPr lang="en-US" dirty="0"/>
              <a:t>important thing to notice here is that the Entity Framework was also able to understand that the EmployeeReports table was created solely to manage a many-to-many relationship, and is actually not needed in the conceptual model</a:t>
            </a:r>
            <a:r>
              <a:rPr lang="en-US" dirty="0" smtClean="0"/>
              <a:t>.</a:t>
            </a:r>
          </a:p>
          <a:p>
            <a:pPr lvl="1"/>
            <a:r>
              <a:rPr lang="en-US" dirty="0"/>
              <a:t>Also, the relationship in the Entity Data Model is represented by </a:t>
            </a:r>
            <a:r>
              <a:rPr lang="en-US" dirty="0">
                <a:solidFill>
                  <a:srgbClr val="FF0000"/>
                </a:solidFill>
              </a:rPr>
              <a:t>*</a:t>
            </a:r>
            <a:r>
              <a:rPr lang="en-US" dirty="0"/>
              <a:t> with both the entities to denote a many-to-many </a:t>
            </a:r>
            <a:r>
              <a:rPr lang="en-US" dirty="0" smtClean="0"/>
              <a:t>relationship.</a:t>
            </a:r>
          </a:p>
          <a:p>
            <a:pPr lvl="1"/>
            <a:r>
              <a:rPr lang="en-US" dirty="0" smtClean="0"/>
              <a:t>Entity </a:t>
            </a:r>
            <a:r>
              <a:rPr lang="en-US" dirty="0"/>
              <a:t>Framework also created Navigation Properties in the entities. The Employee model contains a Navigation property, Reports, using which we can access the related records from the Reports table and similarly, the Report model contains a navigation property, Employees, using which we can access Employee records related to </a:t>
            </a:r>
            <a:r>
              <a:rPr lang="en-US" dirty="0" smtClean="0"/>
              <a:t>Reports.</a:t>
            </a:r>
          </a:p>
        </p:txBody>
      </p:sp>
      <p:sp>
        <p:nvSpPr>
          <p:cNvPr id="6" name="Date Placeholder 5"/>
          <p:cNvSpPr>
            <a:spLocks noGrp="1"/>
          </p:cNvSpPr>
          <p:nvPr>
            <p:ph type="dt" sz="half" idx="2"/>
          </p:nvPr>
        </p:nvSpPr>
        <p:spPr/>
        <p:txBody>
          <a:bodyPr/>
          <a:lstStyle/>
          <a:p>
            <a:fld id="{E68143C1-7940-4B06-8BB8-C5B2F5586F2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83</a:t>
            </a:fld>
            <a:endParaRPr lang="en-US"/>
          </a:p>
        </p:txBody>
      </p:sp>
    </p:spTree>
    <p:extLst>
      <p:ext uri="{BB962C8B-B14F-4D97-AF65-F5344CB8AC3E}">
        <p14:creationId xmlns:p14="http://schemas.microsoft.com/office/powerpoint/2010/main" val="42081850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Modeling </a:t>
            </a:r>
            <a:r>
              <a:rPr lang="en-US" dirty="0">
                <a:solidFill>
                  <a:schemeClr val="bg1"/>
                </a:solidFill>
              </a:rPr>
              <a:t>many-to-many relationship using </a:t>
            </a:r>
            <a:r>
              <a:rPr lang="en-US" dirty="0" smtClean="0">
                <a:solidFill>
                  <a:schemeClr val="bg1"/>
                </a:solidFill>
              </a:rPr>
              <a:t>EF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If </a:t>
            </a:r>
            <a:r>
              <a:rPr lang="en-US" dirty="0"/>
              <a:t>we look at the EDMX XML markup </a:t>
            </a:r>
            <a:r>
              <a:rPr lang="en-US" dirty="0">
                <a:solidFill>
                  <a:srgbClr val="FF0000"/>
                </a:solidFill>
              </a:rPr>
              <a:t>(Figure </a:t>
            </a:r>
            <a:r>
              <a:rPr lang="en-US" dirty="0" smtClean="0">
                <a:solidFill>
                  <a:srgbClr val="FF0000"/>
                </a:solidFill>
              </a:rPr>
              <a:t>2-11)</a:t>
            </a:r>
            <a:r>
              <a:rPr lang="en-US" dirty="0" smtClean="0"/>
              <a:t>, </a:t>
            </a:r>
            <a:r>
              <a:rPr lang="en-US" dirty="0"/>
              <a:t>we can see that the SSDL contains information about this many-to-many relationship between the tables</a:t>
            </a:r>
            <a:r>
              <a:rPr lang="en-US" dirty="0" smtClean="0"/>
              <a:t>.</a:t>
            </a:r>
          </a:p>
          <a:p>
            <a:pPr lvl="1"/>
            <a:r>
              <a:rPr lang="en-US" dirty="0"/>
              <a:t>The same relationship is also mentioned in the CSDL to indicate the many-to-many relationship between these entities.</a:t>
            </a:r>
          </a:p>
          <a:p>
            <a:pPr lvl="1"/>
            <a:r>
              <a:rPr lang="en-US" dirty="0"/>
              <a:t>Now, as the Entity Framework is not showing the joining table and is able to create navigation properties directly in the entities participating in the many-to-many relationship, the mapping part of the EDMX contains information about the joining table that is responsible for facilitating this many-to-many </a:t>
            </a:r>
            <a:r>
              <a:rPr lang="en-US" dirty="0" smtClean="0"/>
              <a:t>relationship.</a:t>
            </a:r>
          </a:p>
          <a:p>
            <a:pPr lvl="1"/>
            <a:r>
              <a:rPr lang="en-US" dirty="0" smtClean="0"/>
              <a:t>This </a:t>
            </a:r>
            <a:r>
              <a:rPr lang="en-US" dirty="0"/>
              <a:t>is done by defining AssociationSet in the mapping as follows</a:t>
            </a:r>
            <a:r>
              <a:rPr lang="en-US" dirty="0" smtClean="0"/>
              <a:t>:</a:t>
            </a:r>
            <a:endParaRPr lang="en-US" dirty="0"/>
          </a:p>
        </p:txBody>
      </p:sp>
      <p:sp>
        <p:nvSpPr>
          <p:cNvPr id="6" name="Date Placeholder 5"/>
          <p:cNvSpPr>
            <a:spLocks noGrp="1"/>
          </p:cNvSpPr>
          <p:nvPr>
            <p:ph type="dt" sz="half" idx="2"/>
          </p:nvPr>
        </p:nvSpPr>
        <p:spPr/>
        <p:txBody>
          <a:bodyPr/>
          <a:lstStyle/>
          <a:p>
            <a:fld id="{E68143C1-7940-4B06-8BB8-C5B2F5586F29}"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84</a:t>
            </a:fld>
            <a:endParaRPr lang="en-US"/>
          </a:p>
        </p:txBody>
      </p:sp>
      <p:pic>
        <p:nvPicPr>
          <p:cNvPr id="3" name="Picture 2"/>
          <p:cNvPicPr>
            <a:picLocks noChangeAspect="1"/>
          </p:cNvPicPr>
          <p:nvPr/>
        </p:nvPicPr>
        <p:blipFill>
          <a:blip r:embed="rId2"/>
          <a:stretch>
            <a:fillRect/>
          </a:stretch>
        </p:blipFill>
        <p:spPr>
          <a:xfrm>
            <a:off x="714102" y="3871988"/>
            <a:ext cx="8970373" cy="1802497"/>
          </a:xfrm>
          <a:prstGeom prst="rect">
            <a:avLst/>
          </a:prstGeom>
          <a:ln>
            <a:solidFill>
              <a:schemeClr val="accent1"/>
            </a:solidFill>
          </a:ln>
        </p:spPr>
      </p:pic>
    </p:spTree>
    <p:extLst>
      <p:ext uri="{BB962C8B-B14F-4D97-AF65-F5344CB8AC3E}">
        <p14:creationId xmlns:p14="http://schemas.microsoft.com/office/powerpoint/2010/main" val="2292612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a:t>Entity Framework is able to figure out this many-to-many relationship and omit the joining table when the joining table has only PK columns for both </a:t>
            </a:r>
            <a:r>
              <a:rPr lang="en-US" dirty="0" smtClean="0"/>
              <a:t>tables.</a:t>
            </a:r>
          </a:p>
          <a:p>
            <a:pPr lvl="1"/>
            <a:r>
              <a:rPr lang="en-US" dirty="0" smtClean="0"/>
              <a:t>Not </a:t>
            </a:r>
            <a:r>
              <a:rPr lang="en-US" dirty="0"/>
              <a:t>having the joining table as a separate entity is actually beneficial as the entities will then have direct navigation properties to the related entities, thus eliminating the need for us to navigate to the related entity </a:t>
            </a:r>
            <a:r>
              <a:rPr lang="en-US" dirty="0" smtClean="0"/>
              <a:t>ourselves.</a:t>
            </a:r>
          </a:p>
          <a:p>
            <a:pPr lvl="1"/>
            <a:r>
              <a:rPr lang="en-US" dirty="0" smtClean="0"/>
              <a:t>If </a:t>
            </a:r>
            <a:r>
              <a:rPr lang="en-US" dirty="0"/>
              <a:t>we have other columns in the joining table, then Entity Framework will not be able to figure out this many-to-many relationship, and it will create all the entities as normal </a:t>
            </a:r>
            <a:r>
              <a:rPr lang="en-US" dirty="0" smtClean="0"/>
              <a:t>entities.</a:t>
            </a:r>
          </a:p>
          <a:p>
            <a:pPr lvl="1"/>
            <a:r>
              <a:rPr lang="en-US" dirty="0" smtClean="0"/>
              <a:t>In </a:t>
            </a:r>
            <a:r>
              <a:rPr lang="en-US" dirty="0"/>
              <a:t>such a scenario, we have to manually join the entities in our object query to achieve the desired results and fetch the appropriate data</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3532409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2-10</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86</a:t>
            </a:fld>
            <a:endParaRPr lang="en-US" dirty="0"/>
          </a:p>
        </p:txBody>
      </p:sp>
      <p:pic>
        <p:nvPicPr>
          <p:cNvPr id="7" name="Picture 6"/>
          <p:cNvPicPr>
            <a:picLocks noChangeAspect="1"/>
          </p:cNvPicPr>
          <p:nvPr/>
        </p:nvPicPr>
        <p:blipFill>
          <a:blip r:embed="rId2"/>
          <a:stretch>
            <a:fillRect/>
          </a:stretch>
        </p:blipFill>
        <p:spPr>
          <a:xfrm>
            <a:off x="152400" y="1269944"/>
            <a:ext cx="5349103" cy="3529975"/>
          </a:xfrm>
          <a:prstGeom prst="rect">
            <a:avLst/>
          </a:prstGeom>
          <a:ln>
            <a:solidFill>
              <a:schemeClr val="accent1"/>
            </a:solidFill>
          </a:ln>
        </p:spPr>
      </p:pic>
    </p:spTree>
    <p:extLst>
      <p:ext uri="{BB962C8B-B14F-4D97-AF65-F5344CB8AC3E}">
        <p14:creationId xmlns:p14="http://schemas.microsoft.com/office/powerpoint/2010/main" val="3227406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2-11</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87</a:t>
            </a:fld>
            <a:endParaRPr lang="en-US" dirty="0"/>
          </a:p>
        </p:txBody>
      </p:sp>
      <p:pic>
        <p:nvPicPr>
          <p:cNvPr id="3" name="Picture 2"/>
          <p:cNvPicPr>
            <a:picLocks noChangeAspect="1"/>
          </p:cNvPicPr>
          <p:nvPr/>
        </p:nvPicPr>
        <p:blipFill>
          <a:blip r:embed="rId2"/>
          <a:stretch>
            <a:fillRect/>
          </a:stretch>
        </p:blipFill>
        <p:spPr>
          <a:xfrm>
            <a:off x="152400" y="1270715"/>
            <a:ext cx="6983186" cy="4882980"/>
          </a:xfrm>
          <a:prstGeom prst="rect">
            <a:avLst/>
          </a:prstGeom>
          <a:ln>
            <a:solidFill>
              <a:schemeClr val="accent1"/>
            </a:solidFill>
          </a:ln>
        </p:spPr>
      </p:pic>
    </p:spTree>
    <p:extLst>
      <p:ext uri="{BB962C8B-B14F-4D97-AF65-F5344CB8AC3E}">
        <p14:creationId xmlns:p14="http://schemas.microsoft.com/office/powerpoint/2010/main" val="1812495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Using navigation properties for data </a:t>
            </a:r>
            <a:r>
              <a:rPr lang="en-US" dirty="0" smtClean="0">
                <a:solidFill>
                  <a:schemeClr val="bg1"/>
                </a:solidFill>
              </a:rPr>
              <a:t>access</a:t>
            </a:r>
            <a:endParaRPr lang="en-US" dirty="0">
              <a:solidFill>
                <a:schemeClr val="bg1"/>
              </a:solidFill>
            </a:endParaRPr>
          </a:p>
        </p:txBody>
      </p:sp>
      <p:sp>
        <p:nvSpPr>
          <p:cNvPr id="4" name="Content Placeholder 3"/>
          <p:cNvSpPr>
            <a:spLocks noGrp="1"/>
          </p:cNvSpPr>
          <p:nvPr>
            <p:ph idx="1"/>
          </p:nvPr>
        </p:nvSpPr>
        <p:spPr/>
        <p:txBody>
          <a:bodyPr/>
          <a:lstStyle/>
          <a:p>
            <a:r>
              <a:rPr lang="en-US" dirty="0"/>
              <a:t>We have just discussed that the Entity Framework creates navigation properties to facilitate the data access operations on related </a:t>
            </a:r>
            <a:r>
              <a:rPr lang="en-US" dirty="0" smtClean="0"/>
              <a:t>entities.</a:t>
            </a:r>
          </a:p>
          <a:p>
            <a:pPr lvl="1"/>
            <a:r>
              <a:rPr lang="en-US" dirty="0" smtClean="0"/>
              <a:t>Let's </a:t>
            </a:r>
            <a:r>
              <a:rPr lang="en-US" dirty="0"/>
              <a:t>now look at how we can use these navigation properties to perform CRUD operations on related </a:t>
            </a:r>
            <a:r>
              <a:rPr lang="en-US" dirty="0" smtClean="0"/>
              <a:t>entities.</a:t>
            </a:r>
          </a:p>
          <a:p>
            <a:pPr lvl="1"/>
            <a:r>
              <a:rPr lang="en-US" dirty="0"/>
              <a:t>We will only be working with entities involved in one-to-many relationships, that is, the Employer and Employee </a:t>
            </a:r>
            <a:r>
              <a:rPr lang="en-US" dirty="0" smtClean="0"/>
              <a:t>entity.</a:t>
            </a:r>
          </a:p>
          <a:p>
            <a:pPr lvl="1"/>
            <a:r>
              <a:rPr lang="en-US" dirty="0" smtClean="0"/>
              <a:t>However</a:t>
            </a:r>
            <a:r>
              <a:rPr lang="en-US" dirty="0"/>
              <a:t>, using navigation properties to perform CRUD operation is more or less similar for all relationships</a:t>
            </a:r>
            <a:r>
              <a:rPr lang="en-US" dirty="0" smtClean="0"/>
              <a:t>.</a:t>
            </a:r>
            <a:endParaRPr lang="en-US" dirty="0"/>
          </a:p>
        </p:txBody>
      </p:sp>
      <p:sp>
        <p:nvSpPr>
          <p:cNvPr id="6" name="Date Placeholder 5"/>
          <p:cNvSpPr>
            <a:spLocks noGrp="1"/>
          </p:cNvSpPr>
          <p:nvPr>
            <p:ph type="dt" sz="half" idx="2"/>
          </p:nvPr>
        </p:nvSpPr>
        <p:spPr/>
        <p:txBody>
          <a:bodyPr/>
          <a:lstStyle/>
          <a:p>
            <a:fld id="{44A70122-F2CA-4DA7-9FF2-518AB4C7037A}"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88</a:t>
            </a:fld>
            <a:endParaRPr lang="en-US"/>
          </a:p>
        </p:txBody>
      </p:sp>
    </p:spTree>
    <p:extLst>
      <p:ext uri="{BB962C8B-B14F-4D97-AF65-F5344CB8AC3E}">
        <p14:creationId xmlns:p14="http://schemas.microsoft.com/office/powerpoint/2010/main" val="2752219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Retrieving a specific </a:t>
            </a:r>
            <a:r>
              <a:rPr lang="en-US" dirty="0" smtClean="0"/>
              <a:t>item</a:t>
            </a:r>
            <a:endParaRPr lang="en-US" dirty="0"/>
          </a:p>
        </p:txBody>
      </p:sp>
      <p:sp>
        <p:nvSpPr>
          <p:cNvPr id="8" name="Content Placeholder 7"/>
          <p:cNvSpPr>
            <a:spLocks noGrp="1"/>
          </p:cNvSpPr>
          <p:nvPr>
            <p:ph idx="1"/>
          </p:nvPr>
        </p:nvSpPr>
        <p:spPr/>
        <p:txBody>
          <a:bodyPr/>
          <a:lstStyle/>
          <a:p>
            <a:r>
              <a:rPr lang="en-US" dirty="0"/>
              <a:t>If we have the </a:t>
            </a:r>
            <a:r>
              <a:rPr lang="en-US" dirty="0">
                <a:solidFill>
                  <a:srgbClr val="FF0000"/>
                </a:solidFill>
              </a:rPr>
              <a:t>entity</a:t>
            </a:r>
            <a:r>
              <a:rPr lang="en-US" dirty="0"/>
              <a:t> at the </a:t>
            </a:r>
            <a:r>
              <a:rPr lang="en-US" dirty="0">
                <a:solidFill>
                  <a:srgbClr val="FF0000"/>
                </a:solidFill>
              </a:rPr>
              <a:t>many end</a:t>
            </a:r>
            <a:r>
              <a:rPr lang="en-US" dirty="0"/>
              <a:t> of the application and we want to retrieve the entity at the one end, we can use the navigation property to do </a:t>
            </a:r>
            <a:r>
              <a:rPr lang="en-US" dirty="0" smtClean="0"/>
              <a:t>this.</a:t>
            </a:r>
          </a:p>
          <a:p>
            <a:pPr lvl="1"/>
            <a:r>
              <a:rPr lang="en-US" dirty="0" smtClean="0"/>
              <a:t>From </a:t>
            </a:r>
            <a:r>
              <a:rPr lang="en-US" dirty="0"/>
              <a:t>our sample application's perspective, we will see how we can retrieve the employer for a given </a:t>
            </a:r>
            <a:r>
              <a:rPr lang="en-US" dirty="0" smtClean="0"/>
              <a:t>employee.</a:t>
            </a:r>
          </a:p>
          <a:p>
            <a:pPr lvl="1"/>
            <a:r>
              <a:rPr lang="en-US" dirty="0" smtClean="0"/>
              <a:t>This </a:t>
            </a:r>
            <a:r>
              <a:rPr lang="en-US" dirty="0"/>
              <a:t>can be achieved by using the Employer navigation property, available in the Employer </a:t>
            </a:r>
            <a:r>
              <a:rPr lang="en-US" dirty="0" smtClean="0"/>
              <a:t>object.</a:t>
            </a:r>
          </a:p>
          <a:p>
            <a:pPr lvl="1"/>
            <a:r>
              <a:rPr lang="en-US" dirty="0" smtClean="0"/>
              <a:t>Let's </a:t>
            </a:r>
            <a:r>
              <a:rPr lang="en-US" dirty="0"/>
              <a:t>see how this can be done in </a:t>
            </a:r>
            <a:r>
              <a:rPr lang="en-US" dirty="0" smtClean="0"/>
              <a:t>code: </a:t>
            </a:r>
            <a:r>
              <a:rPr lang="en-US" dirty="0" smtClean="0">
                <a:solidFill>
                  <a:srgbClr val="FF0000"/>
                </a:solidFill>
              </a:rPr>
              <a:t>Listing R1</a:t>
            </a:r>
            <a:r>
              <a:rPr lang="en-US" dirty="0" smtClean="0"/>
              <a:t>.</a:t>
            </a:r>
          </a:p>
          <a:p>
            <a:pPr lvl="1"/>
            <a:r>
              <a:rPr lang="en-US" dirty="0"/>
              <a:t>In the preceding code, we create a DbContext object, and using this context object, fetch the Employee by the given </a:t>
            </a:r>
            <a:r>
              <a:rPr lang="en-US" dirty="0" smtClean="0"/>
              <a:t>employeeId.</a:t>
            </a:r>
          </a:p>
          <a:p>
            <a:pPr lvl="1"/>
            <a:r>
              <a:rPr lang="en-US" dirty="0" smtClean="0"/>
              <a:t>If </a:t>
            </a:r>
            <a:r>
              <a:rPr lang="en-US" dirty="0"/>
              <a:t>we find an Employee object for this, we retrieve the Employer object associated with </a:t>
            </a:r>
            <a:r>
              <a:rPr lang="en-US" dirty="0" smtClean="0"/>
              <a:t>it.</a:t>
            </a:r>
          </a:p>
          <a:p>
            <a:pPr lvl="1"/>
            <a:r>
              <a:rPr lang="en-US" dirty="0" smtClean="0"/>
              <a:t>We </a:t>
            </a:r>
            <a:r>
              <a:rPr lang="en-US" dirty="0"/>
              <a:t>do this by using the navigation </a:t>
            </a:r>
            <a:r>
              <a:rPr lang="en-US" dirty="0" smtClean="0"/>
              <a:t>properties.</a:t>
            </a:r>
          </a:p>
          <a:p>
            <a:pPr lvl="1"/>
            <a:r>
              <a:rPr lang="en-US" dirty="0" smtClean="0"/>
              <a:t>Internally</a:t>
            </a:r>
            <a:r>
              <a:rPr lang="en-US" dirty="0"/>
              <a:t>, what Entity Framework does is that it creates a SQL query to fetch the employer associated with the employee with a given employeeId</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89</a:t>
            </a:fld>
            <a:endParaRPr lang="en-US" dirty="0"/>
          </a:p>
        </p:txBody>
      </p:sp>
    </p:spTree>
    <p:extLst>
      <p:ext uri="{BB962C8B-B14F-4D97-AF65-F5344CB8AC3E}">
        <p14:creationId xmlns:p14="http://schemas.microsoft.com/office/powerpoint/2010/main" val="3599787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a:t>
            </a:r>
            <a:r>
              <a:rPr lang="en-US"/>
              <a:t>ObjectContext </a:t>
            </a:r>
            <a:r>
              <a:rPr lang="en-US" smtClean="0"/>
              <a:t>class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Once I have my EDM created, I will have all the entities that I can use in my </a:t>
            </a:r>
            <a:r>
              <a:rPr lang="en-US" sz="2000" dirty="0" smtClean="0"/>
              <a:t>application.</a:t>
            </a:r>
          </a:p>
          <a:p>
            <a:pPr marL="457200">
              <a:buFont typeface="Wingdings" panose="05000000000000000000" pitchFamily="2" charset="2"/>
              <a:buChar char="§"/>
            </a:pPr>
            <a:r>
              <a:rPr lang="en-US" sz="2000" dirty="0" smtClean="0"/>
              <a:t>However</a:t>
            </a:r>
            <a:r>
              <a:rPr lang="en-US" sz="2000" dirty="0"/>
              <a:t>, I still need a </a:t>
            </a:r>
            <a:r>
              <a:rPr lang="en-US" sz="2000" dirty="0">
                <a:solidFill>
                  <a:srgbClr val="FF0000"/>
                </a:solidFill>
              </a:rPr>
              <a:t>central arbitrator</a:t>
            </a:r>
            <a:r>
              <a:rPr lang="en-US" sz="2000" dirty="0"/>
              <a:t> that will let me perform various operations on these </a:t>
            </a:r>
            <a:r>
              <a:rPr lang="en-US" sz="2000" dirty="0" smtClean="0"/>
              <a:t>entities.</a:t>
            </a:r>
          </a:p>
          <a:p>
            <a:pPr marL="457200">
              <a:buFont typeface="Wingdings" panose="05000000000000000000" pitchFamily="2" charset="2"/>
              <a:buChar char="§"/>
            </a:pPr>
            <a:r>
              <a:rPr lang="en-US" sz="2000" dirty="0" smtClean="0"/>
              <a:t>This </a:t>
            </a:r>
            <a:r>
              <a:rPr lang="en-US" sz="2000" dirty="0"/>
              <a:t>arbitrator in Entity Framework is the </a:t>
            </a:r>
            <a:r>
              <a:rPr lang="en-US" sz="2000" dirty="0">
                <a:solidFill>
                  <a:srgbClr val="FF0000"/>
                </a:solidFill>
              </a:rPr>
              <a:t>ObjectContext</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The </a:t>
            </a:r>
            <a:r>
              <a:rPr lang="en-US" sz="2000" dirty="0"/>
              <a:t>ObjectContext class is the main object in Entity Framework. It is the class that is responsible for: </a:t>
            </a:r>
            <a:endParaRPr lang="en-US" sz="2000" dirty="0" smtClean="0"/>
          </a:p>
          <a:p>
            <a:pPr marL="685800">
              <a:buFont typeface="Wingdings" panose="05000000000000000000" pitchFamily="2" charset="2"/>
              <a:buChar char="ü"/>
            </a:pPr>
            <a:r>
              <a:rPr lang="en-US" sz="2000" dirty="0" smtClean="0"/>
              <a:t>Managing </a:t>
            </a:r>
            <a:r>
              <a:rPr lang="en-US" sz="2000" dirty="0"/>
              <a:t>database </a:t>
            </a:r>
            <a:r>
              <a:rPr lang="en-US" sz="2000" dirty="0" smtClean="0"/>
              <a:t>connection</a:t>
            </a:r>
          </a:p>
          <a:p>
            <a:pPr marL="685800">
              <a:buFont typeface="Wingdings" panose="05000000000000000000" pitchFamily="2" charset="2"/>
              <a:buChar char="ü"/>
            </a:pPr>
            <a:r>
              <a:rPr lang="en-US" sz="2000" dirty="0" smtClean="0"/>
              <a:t>Providing </a:t>
            </a:r>
            <a:r>
              <a:rPr lang="en-US" sz="2000" dirty="0"/>
              <a:t>support to perform CRUD </a:t>
            </a:r>
            <a:r>
              <a:rPr lang="en-US" sz="2000" dirty="0" smtClean="0"/>
              <a:t>operations</a:t>
            </a:r>
          </a:p>
          <a:p>
            <a:pPr marL="685800">
              <a:buFont typeface="Wingdings" panose="05000000000000000000" pitchFamily="2" charset="2"/>
              <a:buChar char="ü"/>
            </a:pPr>
            <a:r>
              <a:rPr lang="en-US" sz="2000" dirty="0" smtClean="0">
                <a:solidFill>
                  <a:srgbClr val="0070C0"/>
                </a:solidFill>
              </a:rPr>
              <a:t>Keeping</a:t>
            </a:r>
            <a:r>
              <a:rPr lang="en-US" sz="2000" dirty="0" smtClean="0"/>
              <a:t> </a:t>
            </a:r>
            <a:r>
              <a:rPr lang="en-US" sz="2000" dirty="0">
                <a:solidFill>
                  <a:srgbClr val="0070C0"/>
                </a:solidFill>
              </a:rPr>
              <a:t>track of </a:t>
            </a:r>
            <a:r>
              <a:rPr lang="en-US" sz="2000" dirty="0">
                <a:solidFill>
                  <a:srgbClr val="FF0000"/>
                </a:solidFill>
              </a:rPr>
              <a:t>changes</a:t>
            </a:r>
            <a:r>
              <a:rPr lang="en-US" sz="2000" dirty="0"/>
              <a:t> in the models so that the models can be updated in the </a:t>
            </a:r>
            <a:r>
              <a:rPr lang="en-US" sz="2000" dirty="0" smtClean="0"/>
              <a:t>database</a:t>
            </a:r>
          </a:p>
          <a:p>
            <a:pPr marL="457200">
              <a:buFont typeface="Wingdings" panose="05000000000000000000" pitchFamily="2" charset="2"/>
              <a:buChar char="§"/>
            </a:pPr>
            <a:r>
              <a:rPr lang="en-US" sz="2000" dirty="0" smtClean="0"/>
              <a:t>The </a:t>
            </a:r>
            <a:r>
              <a:rPr lang="en-US" sz="2000" dirty="0"/>
              <a:t>ObjectContext class can be thought of as an </a:t>
            </a:r>
            <a:r>
              <a:rPr lang="en-US" sz="2000" dirty="0">
                <a:solidFill>
                  <a:srgbClr val="FF0000"/>
                </a:solidFill>
              </a:rPr>
              <a:t>orchestrator</a:t>
            </a:r>
            <a:r>
              <a:rPr lang="en-US" sz="2000" dirty="0"/>
              <a:t> that will manage all the entities in the EDM, and lets us perform all of the database operations for these entities</a:t>
            </a:r>
            <a:r>
              <a:rPr lang="en-US" sz="2000" dirty="0" smtClean="0"/>
              <a:t>.</a:t>
            </a:r>
          </a:p>
          <a:p>
            <a:pPr marL="457200">
              <a:buFont typeface="Wingdings" panose="05000000000000000000" pitchFamily="2" charset="2"/>
              <a:buChar char="§"/>
            </a:pPr>
            <a:r>
              <a:rPr lang="en-US" sz="2000" dirty="0"/>
              <a:t>The ObjectContext class has a </a:t>
            </a:r>
            <a:r>
              <a:rPr lang="en-US" sz="2000" dirty="0">
                <a:solidFill>
                  <a:srgbClr val="FF0000"/>
                </a:solidFill>
              </a:rPr>
              <a:t>SaveChanges</a:t>
            </a:r>
            <a:r>
              <a:rPr lang="en-US" sz="2000" dirty="0"/>
              <a:t> </a:t>
            </a:r>
            <a:r>
              <a:rPr lang="en-US" sz="2000" dirty="0">
                <a:solidFill>
                  <a:srgbClr val="0070C0"/>
                </a:solidFill>
              </a:rPr>
              <a:t>method</a:t>
            </a:r>
            <a:r>
              <a:rPr lang="en-US" sz="2000" dirty="0"/>
              <a:t> that we have to call when we want to save the new or changed objects to the database</a:t>
            </a:r>
            <a:r>
              <a:rPr lang="en-US" sz="2000" dirty="0" smtClean="0"/>
              <a:t>.</a:t>
            </a:r>
            <a:endParaRPr lang="en-US" sz="2000" dirty="0"/>
          </a:p>
        </p:txBody>
      </p:sp>
      <p:sp>
        <p:nvSpPr>
          <p:cNvPr id="5" name="Date Placeholder 4"/>
          <p:cNvSpPr>
            <a:spLocks noGrp="1"/>
          </p:cNvSpPr>
          <p:nvPr>
            <p:ph type="dt" sz="half" idx="2"/>
          </p:nvPr>
        </p:nvSpPr>
        <p:spPr/>
        <p:txBody>
          <a:bodyPr/>
          <a:lstStyle/>
          <a:p>
            <a:fld id="{FCD37875-D9ED-4A0B-91FF-E9144E989490}"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pPr/>
              <a:t>9</a:t>
            </a:fld>
            <a:endParaRPr lang="en-US"/>
          </a:p>
        </p:txBody>
      </p:sp>
    </p:spTree>
    <p:extLst>
      <p:ext uri="{BB962C8B-B14F-4D97-AF65-F5344CB8AC3E}">
        <p14:creationId xmlns:p14="http://schemas.microsoft.com/office/powerpoint/2010/main" val="966737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Listing R1</a:t>
            </a:r>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90</a:t>
            </a:fld>
            <a:endParaRPr lang="en-US" dirty="0"/>
          </a:p>
        </p:txBody>
      </p:sp>
      <p:pic>
        <p:nvPicPr>
          <p:cNvPr id="9" name="Picture 8"/>
          <p:cNvPicPr>
            <a:picLocks noChangeAspect="1"/>
          </p:cNvPicPr>
          <p:nvPr/>
        </p:nvPicPr>
        <p:blipFill>
          <a:blip r:embed="rId2"/>
          <a:stretch>
            <a:fillRect/>
          </a:stretch>
        </p:blipFill>
        <p:spPr>
          <a:xfrm>
            <a:off x="152400" y="1312733"/>
            <a:ext cx="6571978" cy="3511270"/>
          </a:xfrm>
          <a:prstGeom prst="rect">
            <a:avLst/>
          </a:prstGeom>
          <a:ln>
            <a:solidFill>
              <a:schemeClr val="accent1"/>
            </a:solidFill>
          </a:ln>
        </p:spPr>
      </p:pic>
    </p:spTree>
    <p:extLst>
      <p:ext uri="{BB962C8B-B14F-4D97-AF65-F5344CB8AC3E}">
        <p14:creationId xmlns:p14="http://schemas.microsoft.com/office/powerpoint/2010/main" val="2332865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Retrieving a list of </a:t>
            </a:r>
            <a:r>
              <a:rPr lang="en-US" dirty="0" smtClean="0"/>
              <a:t>items</a:t>
            </a:r>
            <a:endParaRPr lang="en-US" dirty="0"/>
          </a:p>
        </p:txBody>
      </p:sp>
      <p:sp>
        <p:nvSpPr>
          <p:cNvPr id="3" name="Content Placeholder 2"/>
          <p:cNvSpPr>
            <a:spLocks noGrp="1"/>
          </p:cNvSpPr>
          <p:nvPr>
            <p:ph idx="1"/>
          </p:nvPr>
        </p:nvSpPr>
        <p:spPr/>
        <p:txBody>
          <a:bodyPr/>
          <a:lstStyle/>
          <a:p>
            <a:r>
              <a:rPr lang="en-US" dirty="0"/>
              <a:t>Let's start by looking at how we can use the entity at the one end of the relationship and retrieve the list of all the related entities at the many end</a:t>
            </a:r>
            <a:r>
              <a:rPr lang="en-US" dirty="0" smtClean="0"/>
              <a:t>.</a:t>
            </a:r>
          </a:p>
          <a:p>
            <a:pPr lvl="1"/>
            <a:r>
              <a:rPr lang="en-US" dirty="0" smtClean="0"/>
              <a:t>From </a:t>
            </a:r>
            <a:r>
              <a:rPr lang="en-US" dirty="0"/>
              <a:t>our sample application's perspective, we will see how we can retrieve a list of employees if we have the employer </a:t>
            </a:r>
            <a:r>
              <a:rPr lang="en-US" dirty="0" smtClean="0"/>
              <a:t>object.</a:t>
            </a:r>
          </a:p>
          <a:p>
            <a:pPr lvl="1"/>
            <a:r>
              <a:rPr lang="en-US" dirty="0" smtClean="0"/>
              <a:t>This </a:t>
            </a:r>
            <a:r>
              <a:rPr lang="en-US" dirty="0"/>
              <a:t>can be achieved by using the navigation property, Employees, available in the Employer </a:t>
            </a:r>
            <a:r>
              <a:rPr lang="en-US" dirty="0" smtClean="0"/>
              <a:t>object.</a:t>
            </a:r>
          </a:p>
          <a:p>
            <a:pPr lvl="1"/>
            <a:r>
              <a:rPr lang="en-US" dirty="0" smtClean="0"/>
              <a:t>Let's </a:t>
            </a:r>
            <a:r>
              <a:rPr lang="en-US" dirty="0"/>
              <a:t>see how this can be done in code</a:t>
            </a:r>
            <a:r>
              <a:rPr lang="en-US" dirty="0" smtClean="0"/>
              <a:t>: </a:t>
            </a:r>
            <a:r>
              <a:rPr lang="en-US" dirty="0">
                <a:solidFill>
                  <a:srgbClr val="FF0000"/>
                </a:solidFill>
              </a:rPr>
              <a:t>Listing </a:t>
            </a:r>
            <a:r>
              <a:rPr lang="en-US" dirty="0" smtClean="0">
                <a:solidFill>
                  <a:srgbClr val="FF0000"/>
                </a:solidFill>
              </a:rPr>
              <a:t>R2</a:t>
            </a:r>
            <a:r>
              <a:rPr lang="en-US" dirty="0" smtClean="0"/>
              <a:t>.</a:t>
            </a:r>
          </a:p>
          <a:p>
            <a:pPr lvl="1"/>
            <a:r>
              <a:rPr lang="en-US" dirty="0"/>
              <a:t>In the preceding code, we create the DbContext object and using this object, we fetch the Employer by the given employerId </a:t>
            </a:r>
            <a:r>
              <a:rPr lang="en-US" dirty="0" smtClean="0"/>
              <a:t>function.</a:t>
            </a:r>
          </a:p>
          <a:p>
            <a:pPr lvl="1"/>
            <a:r>
              <a:rPr lang="en-US" dirty="0" smtClean="0"/>
              <a:t>If </a:t>
            </a:r>
            <a:r>
              <a:rPr lang="en-US" dirty="0"/>
              <a:t>we find an Employer object with this ID, we retrieve the Employees associated with it. Internally, Entity Framework is generating a SQL to fetch all the employees associated with this employerid and return all the records as a collection of Employee entities</a:t>
            </a:r>
            <a:r>
              <a:rPr lang="en-US" dirty="0" smtClean="0"/>
              <a:t>.</a:t>
            </a:r>
          </a:p>
          <a:p>
            <a:pPr lvl="1"/>
            <a:r>
              <a:rPr lang="en-US" dirty="0">
                <a:solidFill>
                  <a:srgbClr val="FF0000"/>
                </a:solidFill>
              </a:rPr>
              <a:t>NOTE:</a:t>
            </a:r>
            <a:r>
              <a:rPr lang="en-US" dirty="0"/>
              <a:t> If the requirement was to find a particular Employee instead of the list, we can further query the Employee list retrieved</a:t>
            </a:r>
            <a:r>
              <a:rPr lang="en-US" dirty="0" smtClean="0"/>
              <a:t>.</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91</a:t>
            </a:fld>
            <a:endParaRPr lang="en-US" dirty="0"/>
          </a:p>
        </p:txBody>
      </p:sp>
    </p:spTree>
    <p:extLst>
      <p:ext uri="{BB962C8B-B14F-4D97-AF65-F5344CB8AC3E}">
        <p14:creationId xmlns:p14="http://schemas.microsoft.com/office/powerpoint/2010/main" val="282145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R2</a:t>
            </a:r>
            <a:endParaRPr lang="en-US" dirty="0"/>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92</a:t>
            </a:fld>
            <a:endParaRPr lang="en-US" dirty="0"/>
          </a:p>
        </p:txBody>
      </p:sp>
      <p:pic>
        <p:nvPicPr>
          <p:cNvPr id="7" name="Picture 6"/>
          <p:cNvPicPr>
            <a:picLocks noChangeAspect="1"/>
          </p:cNvPicPr>
          <p:nvPr/>
        </p:nvPicPr>
        <p:blipFill>
          <a:blip r:embed="rId2"/>
          <a:stretch>
            <a:fillRect/>
          </a:stretch>
        </p:blipFill>
        <p:spPr>
          <a:xfrm>
            <a:off x="152400" y="1273624"/>
            <a:ext cx="7032035" cy="3527520"/>
          </a:xfrm>
          <a:prstGeom prst="rect">
            <a:avLst/>
          </a:prstGeom>
          <a:ln>
            <a:solidFill>
              <a:schemeClr val="accent1"/>
            </a:solidFill>
          </a:ln>
        </p:spPr>
      </p:pic>
    </p:spTree>
    <p:extLst>
      <p:ext uri="{BB962C8B-B14F-4D97-AF65-F5344CB8AC3E}">
        <p14:creationId xmlns:p14="http://schemas.microsoft.com/office/powerpoint/2010/main" val="1531125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an </a:t>
            </a:r>
            <a:r>
              <a:rPr lang="en-US" dirty="0" smtClean="0"/>
              <a:t>item</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93</a:t>
            </a:fld>
            <a:endParaRPr lang="en-US" dirty="0"/>
          </a:p>
        </p:txBody>
      </p:sp>
    </p:spTree>
    <p:extLst>
      <p:ext uri="{BB962C8B-B14F-4D97-AF65-F5344CB8AC3E}">
        <p14:creationId xmlns:p14="http://schemas.microsoft.com/office/powerpoint/2010/main" val="87896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1668166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a:t>
            </a:r>
            <a:r>
              <a:rPr lang="en-US" dirty="0"/>
              <a:t>an item</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95</a:t>
            </a:fld>
            <a:endParaRPr lang="en-US" dirty="0"/>
          </a:p>
        </p:txBody>
      </p:sp>
    </p:spTree>
    <p:extLst>
      <p:ext uri="{BB962C8B-B14F-4D97-AF65-F5344CB8AC3E}">
        <p14:creationId xmlns:p14="http://schemas.microsoft.com/office/powerpoint/2010/main" val="6757472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t>
            </a:r>
            <a:r>
              <a:rPr lang="en-US" dirty="0"/>
              <a:t>an item</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fld id="{67994AD2-711B-412D-8C92-CF1BBB2DA9C7}" type="datetime1">
              <a:rPr lang="en-US" smtClean="0"/>
              <a:t>4/30/2018</a:t>
            </a:fld>
            <a:endParaRPr lang="en-US" dirty="0"/>
          </a:p>
        </p:txBody>
      </p:sp>
      <p:sp>
        <p:nvSpPr>
          <p:cNvPr id="5" name="Footer Placeholder 4"/>
          <p:cNvSpPr>
            <a:spLocks noGrp="1"/>
          </p:cNvSpPr>
          <p:nvPr>
            <p:ph type="ftr" sz="quarter" idx="3"/>
          </p:nvPr>
        </p:nvSpPr>
        <p:spPr/>
        <p:txBody>
          <a:bodyPr/>
          <a:lstStyle/>
          <a:p>
            <a:r>
              <a:rPr lang="en-US" smtClean="0">
                <a:solidFill>
                  <a:srgbClr val="3F1779"/>
                </a:solidFill>
                <a:latin typeface="Brush Script MT" panose="03060802040406070304" pitchFamily="66" charset="0"/>
              </a:rPr>
              <a:t>Royal Sapphire Edu</a:t>
            </a:r>
            <a:endParaRPr lang="en-US" dirty="0">
              <a:solidFill>
                <a:prstClr val="black">
                  <a:lumMod val="75000"/>
                  <a:lumOff val="25000"/>
                </a:prstClr>
              </a:solidFill>
              <a:latin typeface="Gill Sans MT" panose="020B0502020104020203"/>
            </a:endParaRPr>
          </a:p>
        </p:txBody>
      </p:sp>
      <p:sp>
        <p:nvSpPr>
          <p:cNvPr id="6" name="Slide Number Placeholder 5"/>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3247990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Entity Framework – behind the </a:t>
            </a:r>
            <a:r>
              <a:rPr lang="en-US" dirty="0" smtClean="0">
                <a:solidFill>
                  <a:schemeClr val="bg1"/>
                </a:solidFill>
              </a:rPr>
              <a:t>scenes</a:t>
            </a:r>
            <a:endParaRPr lang="en-US" dirty="0">
              <a:solidFill>
                <a:schemeClr val="bg1"/>
              </a:solidFill>
            </a:endParaRPr>
          </a:p>
        </p:txBody>
      </p:sp>
      <p:sp>
        <p:nvSpPr>
          <p:cNvPr id="4" name="Content Placeholder 3"/>
          <p:cNvSpPr>
            <a:spLocks noGrp="1"/>
          </p:cNvSpPr>
          <p:nvPr>
            <p:ph idx="1"/>
          </p:nvPr>
        </p:nvSpPr>
        <p:spPr/>
        <p:txBody>
          <a:bodyPr/>
          <a:lstStyle/>
          <a:p>
            <a:r>
              <a:rPr lang="en-US" dirty="0"/>
              <a:t>If we have the entity at the many end of the application and we want to retrieve the entity at the one end, we can use the navigation property to do </a:t>
            </a:r>
            <a:r>
              <a:rPr lang="en-US" dirty="0" smtClean="0"/>
              <a:t>this.</a:t>
            </a:r>
          </a:p>
          <a:p>
            <a:pPr lvl="1"/>
            <a:r>
              <a:rPr lang="en-US" dirty="0" smtClean="0"/>
              <a:t>From </a:t>
            </a:r>
            <a:r>
              <a:rPr lang="en-US" dirty="0"/>
              <a:t>our sample application's perspective, we will see how we can retrieve the employer for a given </a:t>
            </a:r>
            <a:r>
              <a:rPr lang="en-US" dirty="0" smtClean="0"/>
              <a:t>employee.</a:t>
            </a:r>
          </a:p>
          <a:p>
            <a:pPr lvl="1"/>
            <a:r>
              <a:rPr lang="en-US" dirty="0" smtClean="0"/>
              <a:t>This </a:t>
            </a:r>
            <a:r>
              <a:rPr lang="en-US" dirty="0"/>
              <a:t>can be achieved by using the Employer navigation property, available in the Employer </a:t>
            </a:r>
            <a:r>
              <a:rPr lang="en-US" dirty="0" smtClean="0"/>
              <a:t>object.</a:t>
            </a:r>
          </a:p>
          <a:p>
            <a:pPr lvl="1"/>
            <a:r>
              <a:rPr lang="en-US" dirty="0" smtClean="0"/>
              <a:t>Let's </a:t>
            </a:r>
            <a:r>
              <a:rPr lang="en-US" dirty="0"/>
              <a:t>see how this can be done in code</a:t>
            </a:r>
            <a:r>
              <a:rPr lang="en-US" dirty="0" smtClean="0"/>
              <a:t>:</a:t>
            </a:r>
            <a:endParaRPr lang="en-US" dirty="0"/>
          </a:p>
        </p:txBody>
      </p:sp>
      <p:sp>
        <p:nvSpPr>
          <p:cNvPr id="6" name="Date Placeholder 5"/>
          <p:cNvSpPr>
            <a:spLocks noGrp="1"/>
          </p:cNvSpPr>
          <p:nvPr>
            <p:ph type="dt" sz="half" idx="2"/>
          </p:nvPr>
        </p:nvSpPr>
        <p:spPr/>
        <p:txBody>
          <a:bodyPr/>
          <a:lstStyle/>
          <a:p>
            <a:fld id="{E0BE2831-A721-4BF0-9690-7987CD89C206}" type="datetime1">
              <a:rPr lang="en-US" smtClean="0"/>
              <a:t>4/30/2018</a:t>
            </a:fld>
            <a:endParaRPr lang="en-US"/>
          </a:p>
        </p:txBody>
      </p:sp>
      <p:sp>
        <p:nvSpPr>
          <p:cNvPr id="8" name="Slide Number Placeholder 7"/>
          <p:cNvSpPr>
            <a:spLocks noGrp="1"/>
          </p:cNvSpPr>
          <p:nvPr>
            <p:ph type="sldNum" sz="quarter" idx="4"/>
          </p:nvPr>
        </p:nvSpPr>
        <p:spPr/>
        <p:txBody>
          <a:bodyPr/>
          <a:lstStyle/>
          <a:p>
            <a:fld id="{062D6987-FB6D-4DB8-81B8-AD0F35E3BB5F}" type="slidenum">
              <a:rPr lang="en-US" smtClean="0"/>
              <a:pPr/>
              <a:t>97</a:t>
            </a:fld>
            <a:endParaRPr lang="en-US"/>
          </a:p>
        </p:txBody>
      </p:sp>
    </p:spTree>
    <p:extLst>
      <p:ext uri="{BB962C8B-B14F-4D97-AF65-F5344CB8AC3E}">
        <p14:creationId xmlns:p14="http://schemas.microsoft.com/office/powerpoint/2010/main" val="2752113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Entity Framework DB First – Performing Model Validations</a:t>
            </a:r>
          </a:p>
        </p:txBody>
      </p:sp>
      <p:sp>
        <p:nvSpPr>
          <p:cNvPr id="4" name="Date Placeholder 3"/>
          <p:cNvSpPr>
            <a:spLocks noGrp="1"/>
          </p:cNvSpPr>
          <p:nvPr>
            <p:ph type="dt" sz="half" idx="2"/>
          </p:nvPr>
        </p:nvSpPr>
        <p:spPr/>
        <p:txBody>
          <a:bodyPr/>
          <a:lstStyle/>
          <a:p>
            <a:fld id="{EBC124F8-4506-44D6-8D48-C6B517F3AC2F}"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98</a:t>
            </a:fld>
            <a:endParaRPr lang="en-US"/>
          </a:p>
        </p:txBody>
      </p:sp>
      <p:sp>
        <p:nvSpPr>
          <p:cNvPr id="10" name="Text Placeholder 9"/>
          <p:cNvSpPr>
            <a:spLocks noGrp="1"/>
          </p:cNvSpPr>
          <p:nvPr>
            <p:ph type="body" sz="quarter" idx="16"/>
          </p:nvPr>
        </p:nvSpPr>
        <p:spPr/>
        <p:txBody>
          <a:bodyPr/>
          <a:lstStyle/>
          <a:p>
            <a:r>
              <a:rPr lang="en-US" dirty="0" smtClean="0"/>
              <a:t>3</a:t>
            </a:r>
            <a:endParaRPr lang="en-US" dirty="0"/>
          </a:p>
        </p:txBody>
      </p:sp>
    </p:spTree>
    <p:extLst>
      <p:ext uri="{BB962C8B-B14F-4D97-AF65-F5344CB8AC3E}">
        <p14:creationId xmlns:p14="http://schemas.microsoft.com/office/powerpoint/2010/main" val="41429926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EF </a:t>
            </a:r>
            <a:r>
              <a:rPr lang="en-US" dirty="0"/>
              <a:t>DB First – Inheritance Relationships between Entities</a:t>
            </a:r>
          </a:p>
        </p:txBody>
      </p:sp>
      <p:sp>
        <p:nvSpPr>
          <p:cNvPr id="4" name="Date Placeholder 3"/>
          <p:cNvSpPr>
            <a:spLocks noGrp="1"/>
          </p:cNvSpPr>
          <p:nvPr>
            <p:ph type="dt" sz="half" idx="2"/>
          </p:nvPr>
        </p:nvSpPr>
        <p:spPr/>
        <p:txBody>
          <a:bodyPr/>
          <a:lstStyle/>
          <a:p>
            <a:fld id="{F6B18E8A-5147-4472-92DD-8994204C1663}" type="datetime1">
              <a:rPr lang="en-US" smtClean="0"/>
              <a:t>4/30/2018</a:t>
            </a:fld>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99</a:t>
            </a:fld>
            <a:endParaRPr lang="en-US"/>
          </a:p>
        </p:txBody>
      </p:sp>
      <p:sp>
        <p:nvSpPr>
          <p:cNvPr id="10" name="Text Placeholder 9"/>
          <p:cNvSpPr>
            <a:spLocks noGrp="1"/>
          </p:cNvSpPr>
          <p:nvPr>
            <p:ph type="body" sz="quarter" idx="16"/>
          </p:nvPr>
        </p:nvSpPr>
        <p:spPr/>
        <p:txBody>
          <a:bodyPr/>
          <a:lstStyle/>
          <a:p>
            <a:r>
              <a:rPr lang="en-US" dirty="0" smtClean="0"/>
              <a:t>4</a:t>
            </a:r>
            <a:endParaRPr lang="en-US" dirty="0"/>
          </a:p>
        </p:txBody>
      </p:sp>
    </p:spTree>
    <p:extLst>
      <p:ext uri="{BB962C8B-B14F-4D97-AF65-F5344CB8AC3E}">
        <p14:creationId xmlns:p14="http://schemas.microsoft.com/office/powerpoint/2010/main" val="2802840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11833</Words>
  <Application>Microsoft Office PowerPoint</Application>
  <PresentationFormat>Widescreen</PresentationFormat>
  <Paragraphs>1103</Paragraphs>
  <Slides>157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157</vt:i4>
      </vt:variant>
    </vt:vector>
  </HeadingPairs>
  <TitlesOfParts>
    <vt:vector size="166"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Intro</vt:lpstr>
      <vt:lpstr>Benefits of using Entity Framework</vt:lpstr>
      <vt:lpstr>Figure 1-1</vt:lpstr>
      <vt:lpstr>Entity Framework modeling and persistence</vt:lpstr>
      <vt:lpstr>Understanding the Entity Data Model</vt:lpstr>
      <vt:lpstr>Understanding the ObjectContext class</vt:lpstr>
      <vt:lpstr>DbContext Class</vt:lpstr>
      <vt:lpstr>Development styles and different EF approaches</vt:lpstr>
      <vt:lpstr>EF Development Styles</vt:lpstr>
      <vt:lpstr>Comparing the development styles</vt:lpstr>
      <vt:lpstr>The Database First approach</vt:lpstr>
      <vt:lpstr>The Model First approach</vt:lpstr>
      <vt:lpstr>The Code First approach</vt:lpstr>
      <vt:lpstr>Entity Framework Database First approach</vt:lpstr>
      <vt:lpstr>Figure 1-2</vt:lpstr>
      <vt:lpstr>Defining Database</vt:lpstr>
      <vt:lpstr>Adding EDM</vt:lpstr>
      <vt:lpstr>Figure 1-3 || 1-4</vt:lpstr>
      <vt:lpstr>Figure 1-5 || 1-6</vt:lpstr>
      <vt:lpstr>Modifying EDM</vt:lpstr>
      <vt:lpstr>Figure 1-7</vt:lpstr>
      <vt:lpstr>EDMX file: Sections</vt:lpstr>
      <vt:lpstr>Listing 1-1</vt:lpstr>
      <vt:lpstr>Listing 1-2</vt:lpstr>
      <vt:lpstr>Listing 1-3</vt:lpstr>
      <vt:lpstr>DBContext &amp; Model Class</vt:lpstr>
      <vt:lpstr>Figure 1-8</vt:lpstr>
      <vt:lpstr>Entity Framework Model First approach</vt:lpstr>
      <vt:lpstr>Figure 1-9 || 1-10</vt:lpstr>
      <vt:lpstr>Entity Designer</vt:lpstr>
      <vt:lpstr>Entity Designer           |</vt:lpstr>
      <vt:lpstr>NOTE</vt:lpstr>
      <vt:lpstr>Figure 1-10A || 1-10B</vt:lpstr>
      <vt:lpstr>Figure 1-10C || 1-10D</vt:lpstr>
      <vt:lpstr>Figure 1-10E || 1-10F</vt:lpstr>
      <vt:lpstr>Entity Framework Code First approach</vt:lpstr>
      <vt:lpstr>Entity Framework Code First approach     |</vt:lpstr>
      <vt:lpstr>Code 1-1 || 1-2</vt:lpstr>
      <vt:lpstr>DbContext class</vt:lpstr>
      <vt:lpstr>DbContext class           |</vt:lpstr>
      <vt:lpstr>Code 1-3</vt:lpstr>
      <vt:lpstr>Performing CRUD operations using EF</vt:lpstr>
      <vt:lpstr>NOTE</vt:lpstr>
      <vt:lpstr>Reading a list of items</vt:lpstr>
      <vt:lpstr>Reading a list of items         |</vt:lpstr>
      <vt:lpstr>NOTE</vt:lpstr>
      <vt:lpstr>Reading a specific item</vt:lpstr>
      <vt:lpstr>Reading a specific item         |</vt:lpstr>
      <vt:lpstr>NOTE</vt:lpstr>
      <vt:lpstr>Creating a new item</vt:lpstr>
      <vt:lpstr>NOTE</vt:lpstr>
      <vt:lpstr>Updating an existing item</vt:lpstr>
      <vt:lpstr>Updating an existing item         |</vt:lpstr>
      <vt:lpstr>Updating in a Disconnected Environment</vt:lpstr>
      <vt:lpstr>Updating in a Disconnected Environment    |</vt:lpstr>
      <vt:lpstr>NOTE</vt:lpstr>
      <vt:lpstr>Deleting an item</vt:lpstr>
      <vt:lpstr>NOTE</vt:lpstr>
      <vt:lpstr>Choosing persistence approaches</vt:lpstr>
      <vt:lpstr>Checklist A1</vt:lpstr>
      <vt:lpstr>PowerPoint Presentation</vt:lpstr>
      <vt:lpstr>Intro</vt:lpstr>
      <vt:lpstr>Understanding database relationships</vt:lpstr>
      <vt:lpstr>One-to-many relationship</vt:lpstr>
      <vt:lpstr>Figure 2-1</vt:lpstr>
      <vt:lpstr>One-to-one relationship</vt:lpstr>
      <vt:lpstr>Figure 2-2</vt:lpstr>
      <vt:lpstr>Many-to-many relationship</vt:lpstr>
      <vt:lpstr>Figure 2-3</vt:lpstr>
      <vt:lpstr>Creating the Entity model</vt:lpstr>
      <vt:lpstr>Figure 2-4</vt:lpstr>
      <vt:lpstr>NOTE</vt:lpstr>
      <vt:lpstr>Figure 2-5</vt:lpstr>
      <vt:lpstr>Modeling a one-to-many relationship</vt:lpstr>
      <vt:lpstr>Modeling a one-to-many relationship      |</vt:lpstr>
      <vt:lpstr>Figure 2-6 || 2-7</vt:lpstr>
      <vt:lpstr>Modeling a one-to-one relationship using EF</vt:lpstr>
      <vt:lpstr>Modeling a one-to-one relationship using EF   |</vt:lpstr>
      <vt:lpstr>Figure 2-8 || 2-9</vt:lpstr>
      <vt:lpstr>Modeling many-to-many relationship using EF</vt:lpstr>
      <vt:lpstr>Modeling many-to-many relationship using EF |</vt:lpstr>
      <vt:lpstr>NOTE</vt:lpstr>
      <vt:lpstr>Figure 2-10</vt:lpstr>
      <vt:lpstr>Figure 2-11</vt:lpstr>
      <vt:lpstr>Using navigation properties for data access</vt:lpstr>
      <vt:lpstr>Retrieving a specific item</vt:lpstr>
      <vt:lpstr>Listing R1</vt:lpstr>
      <vt:lpstr>Retrieving a list of items</vt:lpstr>
      <vt:lpstr>Listing R2</vt:lpstr>
      <vt:lpstr>Adding an item</vt:lpstr>
      <vt:lpstr>PowerPoint Presentation</vt:lpstr>
      <vt:lpstr>Updating an item</vt:lpstr>
      <vt:lpstr>Deleting an item</vt:lpstr>
      <vt:lpstr>Entity Framework – behind the scenes</vt:lpstr>
      <vt:lpstr>PowerPoint Presentation</vt:lpstr>
      <vt:lpstr>PowerPoint Presentation</vt:lpstr>
      <vt:lpstr>PowerPoint Presentation</vt:lpstr>
      <vt:lpstr>PowerPoint Presentation</vt:lpstr>
      <vt:lpstr>Intro</vt:lpstr>
      <vt:lpstr>Note</vt:lpstr>
      <vt:lpstr>Understanding the EF Code First approach</vt:lpstr>
      <vt:lpstr>Benefits of EF Code First Approach</vt:lpstr>
      <vt:lpstr>Understanding the Code First conventions and Configurations</vt:lpstr>
      <vt:lpstr>Implementing Entity Framework Code First</vt:lpstr>
      <vt:lpstr>Figure 6-1</vt:lpstr>
      <vt:lpstr>Managing Entity relationships using the Code First approach</vt:lpstr>
      <vt:lpstr>Inheritance with the Entity Framework Code First approach</vt:lpstr>
      <vt:lpstr>PowerPoint Presentation</vt:lpstr>
      <vt:lpstr>Intro</vt:lpstr>
      <vt:lpstr>Managing database connections</vt:lpstr>
      <vt:lpstr>Managing connections using a configuration file</vt:lpstr>
      <vt:lpstr>Using an existing ConnectionString</vt:lpstr>
      <vt:lpstr>Using an existing connection</vt:lpstr>
      <vt:lpstr>Managing database initialization</vt:lpstr>
      <vt:lpstr>Database initialization strategies</vt:lpstr>
      <vt:lpstr>Setting the initialization strategy</vt:lpstr>
      <vt:lpstr>Figure 7-7</vt:lpstr>
      <vt:lpstr>Note</vt:lpstr>
      <vt:lpstr>Seeding data</vt:lpstr>
      <vt:lpstr>Seeding Data - Procedure</vt:lpstr>
      <vt:lpstr>Seeding Data – Procedure          |</vt:lpstr>
      <vt:lpstr>Figure 7-8 || 7-9</vt:lpstr>
      <vt:lpstr>Figure 7-10</vt:lpstr>
      <vt:lpstr>Figure 7-11</vt:lpstr>
      <vt:lpstr>PowerPoint Presentation</vt:lpstr>
      <vt:lpstr>Intro</vt:lpstr>
      <vt:lpstr>Understanding LINQ to Entities</vt:lpstr>
      <vt:lpstr>Figure 8-1A</vt:lpstr>
      <vt:lpstr>Architecture</vt:lpstr>
      <vt:lpstr>EntityClient Object</vt:lpstr>
      <vt:lpstr>Querying data using LINQ to Entities</vt:lpstr>
      <vt:lpstr>Using LINQ to Entities – an example-based approach</vt:lpstr>
      <vt:lpstr>Lazy loading and eager loading</vt:lpstr>
      <vt:lpstr>PowerPoint Presentation</vt:lpstr>
      <vt:lpstr>PowerPoint Presentation</vt:lpstr>
      <vt:lpstr>PowerPoint Presentation</vt:lpstr>
      <vt:lpstr>PowerPoint Presentation</vt:lpstr>
      <vt:lpstr>PowerPoint Presentation</vt:lpstr>
      <vt:lpstr>EF Version History</vt:lpstr>
      <vt:lpstr>EF 6.1.2 || 6.1.1</vt:lpstr>
      <vt:lpstr>EF 6.1</vt:lpstr>
      <vt:lpstr>EF 6.0.2 || 6.0.1</vt:lpstr>
      <vt:lpstr>EF 6</vt:lpstr>
      <vt:lpstr>EF 6               I</vt:lpstr>
      <vt:lpstr>EF 5</vt:lpstr>
      <vt:lpstr>EF 4.3.1 || 4.3 || 4.2 || 4.1.1 || 4.1</vt:lpstr>
      <vt:lpstr>EF 4 || 3.5</vt:lpstr>
      <vt:lpstr>C# Version History</vt:lpstr>
      <vt:lpstr>Visual Studio Version History</vt:lpstr>
      <vt:lpstr>Expression Tree</vt:lpstr>
      <vt:lpstr>Listing A1|| A2 || A3</vt:lpstr>
      <vt:lpstr>IL Code or Expression Tree</vt:lpstr>
      <vt:lpstr>IL Code or Expression Tree        |</vt:lpstr>
      <vt:lpstr>Domain Model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108</cp:revision>
  <dcterms:created xsi:type="dcterms:W3CDTF">2018-04-26T03:21:35Z</dcterms:created>
  <dcterms:modified xsi:type="dcterms:W3CDTF">2018-04-30T05:09:06Z</dcterms:modified>
</cp:coreProperties>
</file>